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8278475" cy="10287000"/>
  <p:notesSz cx="10287000" cy="18278475"/>
  <p:embeddedFontLst>
    <p:embeddedFont>
      <p:font typeface="Montserrat Bold" panose="00000800000000000000" pitchFamily="2" charset="-52"/>
      <p:bold r:id="rId25"/>
    </p:embeddedFont>
    <p:embeddedFont>
      <p:font typeface="Montserrat Medium" panose="00000600000000000000" pitchFamily="2" charset="-52"/>
      <p:regular r:id="rId26"/>
      <p:italic r:id="rId27"/>
    </p:embeddedFont>
    <p:embeddedFont>
      <p:font typeface="Montserrat Regular" panose="00000500000000000000" pitchFamily="2" charset="-52"/>
      <p:regular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18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3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27154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hyperlink" Target="https://happygifts.ru/catalog/sumki/ryukzaki/ryukzak_vodostoykiy_disco_belyy_38_x_28_x12_sm_100_poliester_600d_articul_199012/color_zheltyy/" TargetMode="External"/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12" Type="http://schemas.openxmlformats.org/officeDocument/2006/relationships/hyperlink" Target="https://happygifts.ru/catalog/posuda/termosy/termos_soft_500_ml_articul_3516/color_zelenyy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11" Type="http://schemas.openxmlformats.org/officeDocument/2006/relationships/hyperlink" Target="https://happygifts.ru/catalog/notebooks/y_note/bloknoty_3540/bloknot_helix_articul_33901/color_chernyy,_krasnyy/" TargetMode="External"/><Relationship Id="rId5" Type="http://schemas.openxmlformats.org/officeDocument/2006/relationships/image" Target="../media/image8.png"/><Relationship Id="rId10" Type="http://schemas.openxmlformats.org/officeDocument/2006/relationships/hyperlink" Target="https://happygifts.ru/catalog/posuda/butylki_dlya_vody/butylka_dlya_vody_balance_600_ml_articul_53002/color_zelenoe_yabloko/" TargetMode="External"/><Relationship Id="rId4" Type="http://schemas.openxmlformats.org/officeDocument/2006/relationships/image" Target="../media/image7.png"/><Relationship Id="rId9" Type="http://schemas.openxmlformats.org/officeDocument/2006/relationships/hyperlink" Target="https://happygifts.ru/catalog/promo_odezhda/beysbolki/merchtex_4341/beysbolka_breeze_5_klinev_zastezhka_na_lipuchke_articul_50504/color_belyy/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hyperlink" Target="https://happygifts.ru/catalog/sumki/sumki_dlya_pokupok/sumka_dlya_pokupok_iz_khlopka_eco_articul_16102/color_temno-seryy/" TargetMode="External"/><Relationship Id="rId3" Type="http://schemas.openxmlformats.org/officeDocument/2006/relationships/image" Target="../media/image12.jpeg"/><Relationship Id="rId7" Type="http://schemas.openxmlformats.org/officeDocument/2006/relationships/image" Target="../media/image16.png"/><Relationship Id="rId12" Type="http://schemas.openxmlformats.org/officeDocument/2006/relationships/hyperlink" Target="https://happygifts.ru/catalog/posuda/termosy/termos_henry_articul_5804/color_serebristyy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hyperlink" Target="https://happygifts.ru/catalog/sumki/sumki_kholodilniki/termosumka_dlya_butylki_fresher_articul_343074/color_siniy/" TargetMode="External"/><Relationship Id="rId5" Type="http://schemas.openxmlformats.org/officeDocument/2006/relationships/image" Target="../media/image14.png"/><Relationship Id="rId10" Type="http://schemas.openxmlformats.org/officeDocument/2006/relationships/hyperlink" Target="https://happygifts.ru/catalog/promo_odezhda/polo/zhenskie_1083/sol_s_1085/polo_zhenskoe_passion_170_articul_711338/color_belyy/" TargetMode="External"/><Relationship Id="rId4" Type="http://schemas.openxmlformats.org/officeDocument/2006/relationships/image" Target="../media/image13.jpeg"/><Relationship Id="rId9" Type="http://schemas.openxmlformats.org/officeDocument/2006/relationships/image" Target="../media/image18.png"/><Relationship Id="rId14" Type="http://schemas.openxmlformats.org/officeDocument/2006/relationships/hyperlink" Target="https://happygifts.ru/catalog/notebooks/enote/ezhednevniki_nedatirovannye_1370/ezhednevnik_nedatirovannyy_scotty_a5_biryuzovyy_kremovyy_blok_bez_obreza_articul_24701/color_zelenoe_yabloko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13" Type="http://schemas.openxmlformats.org/officeDocument/2006/relationships/hyperlink" Target="https://happygifts.ru/catalog/uyutnyy_dom/interer_i_kukhnya/kistochka_kulinarnaya_kolam_articul_344001/color_siniy,_belyy/" TargetMode="External"/><Relationship Id="rId3" Type="http://schemas.openxmlformats.org/officeDocument/2006/relationships/image" Target="../media/image19.jpeg"/><Relationship Id="rId7" Type="http://schemas.openxmlformats.org/officeDocument/2006/relationships/image" Target="../media/image23.png"/><Relationship Id="rId12" Type="http://schemas.openxmlformats.org/officeDocument/2006/relationships/hyperlink" Target="https://happygifts.ru/catalog/upakovka_podarochnaya_/prorashchivatel_zdorovya_klad_dlya_mikrozeleni_articul_33805/color_zelenyy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11" Type="http://schemas.openxmlformats.org/officeDocument/2006/relationships/hyperlink" Target="https://happygifts.ru/catalog/uyutnyy_dom/interer_i_kukhnya/lopatka_kulinarnaya_kerman_articul_344002_pr/color_krasnyy,_belyy/" TargetMode="External"/><Relationship Id="rId5" Type="http://schemas.openxmlformats.org/officeDocument/2006/relationships/image" Target="../media/image21.png"/><Relationship Id="rId10" Type="http://schemas.openxmlformats.org/officeDocument/2006/relationships/hyperlink" Target="https://happygifts.ru/catalog/posuda/lanch_boksy/lanch_boks_tuber_borosilikatnoe_steklo_articul_346915/color_prozrachnyy/" TargetMode="External"/><Relationship Id="rId4" Type="http://schemas.openxmlformats.org/officeDocument/2006/relationships/image" Target="../media/image20.png"/><Relationship Id="rId9" Type="http://schemas.openxmlformats.org/officeDocument/2006/relationships/hyperlink" Target="https://happygifts.ru/catalog/uyutnyy_dom/interer_i_kukhnya/perednik_master_chief_articul_346206/color_bezhevyy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hyperlink" Target="https://happygifts.ru/catalog/promo_odezhda/beysbolki/atlantis_1329/beysbolka_creep_s_6_klinev_metallicheskaya_zastezhka_articul_25449_s/color_olivkovyy/" TargetMode="External"/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12" Type="http://schemas.openxmlformats.org/officeDocument/2006/relationships/hyperlink" Target="https://happygifts.ru/catalog/posuda/lanch_boksy/konteyner_dlya_edy_dinder_articul_344294/color_prozrachnyy,_zelenyy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png"/><Relationship Id="rId11" Type="http://schemas.openxmlformats.org/officeDocument/2006/relationships/hyperlink" Target="https://happygifts.ru/catalog/posuda/butylki_dlya_vody/butylka_dlya_vody_water_550_ml_articul_40315/color_oranzhevyy/" TargetMode="External"/><Relationship Id="rId5" Type="http://schemas.openxmlformats.org/officeDocument/2006/relationships/image" Target="../media/image27.jpeg"/><Relationship Id="rId10" Type="http://schemas.openxmlformats.org/officeDocument/2006/relationships/hyperlink" Target="https://happygifts.ru/catalog/sumki/sumki_dlya_pokupok/sumka_shopper_khlopkovyy_mall_220_articul_16104/color_oranzhevyy/" TargetMode="External"/><Relationship Id="rId4" Type="http://schemas.openxmlformats.org/officeDocument/2006/relationships/image" Target="../media/image26.jpeg"/><Relationship Id="rId9" Type="http://schemas.openxmlformats.org/officeDocument/2006/relationships/image" Target="../media/image3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jpeg"/><Relationship Id="rId7" Type="http://schemas.openxmlformats.org/officeDocument/2006/relationships/image" Target="../media/image36.png"/><Relationship Id="rId12" Type="http://schemas.openxmlformats.org/officeDocument/2006/relationships/hyperlink" Target="https://happygifts.ru/catalog/notebooks/daysweeks/ezhednevniki_nedatirovannye_3263/ezhednevnik_nedatirovannyy_bliss_format_a5_articul_24601/color_temno-zelyenyy/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jpeg"/><Relationship Id="rId11" Type="http://schemas.openxmlformats.org/officeDocument/2006/relationships/hyperlink" Target="https://happygifts.ru/catalog/delovye_aksessuary/chekhly_dlya_kart/chekhol_dlya_kart_s_4_otdeleniyami_krasnyy_pu_articul_19732/color_krasnyy/" TargetMode="External"/><Relationship Id="rId5" Type="http://schemas.openxmlformats.org/officeDocument/2006/relationships/image" Target="../media/image34.jpeg"/><Relationship Id="rId10" Type="http://schemas.openxmlformats.org/officeDocument/2006/relationships/hyperlink" Target="https://happygifts.ru/catalog/posuda/chaynye_i_kofeynye_nabory/nabor_mila_chaynik_i_chaynaya_para_v_podarochnoy_upakovke_articul_21501/color_korichnevyy,_belyy/" TargetMode="External"/><Relationship Id="rId4" Type="http://schemas.openxmlformats.org/officeDocument/2006/relationships/image" Target="../media/image33.jpeg"/><Relationship Id="rId9" Type="http://schemas.openxmlformats.org/officeDocument/2006/relationships/image" Target="../media/image3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jpeg"/><Relationship Id="rId7" Type="http://schemas.openxmlformats.org/officeDocument/2006/relationships/image" Target="../media/image43.png"/><Relationship Id="rId12" Type="http://schemas.openxmlformats.org/officeDocument/2006/relationships/hyperlink" Target="https://happygifts.ru/catalog/posuda/lanch_boksy/konteyner_dlya_edy_yoplat_s_lozhkoy_plastik_articul_345572/color_belyy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11" Type="http://schemas.openxmlformats.org/officeDocument/2006/relationships/hyperlink" Target="https://happygifts.ru/catalog/promo_odezhda/futbolki/muzhskie_1078/merchtex_4335/futbolka_uniseks_oversayz_libra_220_articul_52104/color_bezhevyy/" TargetMode="External"/><Relationship Id="rId5" Type="http://schemas.openxmlformats.org/officeDocument/2006/relationships/image" Target="../media/image41.png"/><Relationship Id="rId10" Type="http://schemas.openxmlformats.org/officeDocument/2006/relationships/hyperlink" Target="https://happygifts.ru/catalog/promo_odezhda/beysbolki/atlantis_1329/beysbolka_liberty_sandwich_s_270_iz_pererabotannogo_khlopka_6_klinev_sendvich_metallicheskaya_zastezh_articul_25435s/color_belyy/" TargetMode="External"/><Relationship Id="rId4" Type="http://schemas.openxmlformats.org/officeDocument/2006/relationships/image" Target="../media/image40.jpeg"/><Relationship Id="rId9" Type="http://schemas.openxmlformats.org/officeDocument/2006/relationships/hyperlink" Target="https://happygifts.ru/catalog/posuda/butylki_dlya_vody/butylka_dlya_vody_tube_700_ml_articul_1116/color_siniy/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posuda/chaynye_i_kofeynye_nabory/chaynayakofeynaya_para_cappuccino_articul_27800/color_chernyy/" TargetMode="External"/><Relationship Id="rId3" Type="http://schemas.openxmlformats.org/officeDocument/2006/relationships/image" Target="../media/image45.jpeg"/><Relationship Id="rId7" Type="http://schemas.openxmlformats.org/officeDocument/2006/relationships/hyperlink" Target="https://happygifts.ru/catalog/posuda/butylki_dlya_vody/butylka_dlya_vody_distiller_500ml_articul_7251/color_chernyy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hyperlink" Target="https://happygifts.ru/catalog/elektronika/universalnye_akkumulyatory/universalnyy_akkumulyator_omg_al_4_4000_mach_zolotistyy_11kh69kh0_98_sm_articul_37169/color_chernyy/" TargetMode="Externa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13" Type="http://schemas.openxmlformats.org/officeDocument/2006/relationships/hyperlink" Target="https://happygifts.ru/catalog/ruchki_i_karandashi/ruchki_iz_ekologichnykh_materialov/ruchka_sharikovaya_n20_articul_38020/color_bezhevyy/" TargetMode="External"/><Relationship Id="rId3" Type="http://schemas.openxmlformats.org/officeDocument/2006/relationships/image" Target="../media/image49.jpeg"/><Relationship Id="rId7" Type="http://schemas.openxmlformats.org/officeDocument/2006/relationships/image" Target="../media/image53.png"/><Relationship Id="rId12" Type="http://schemas.openxmlformats.org/officeDocument/2006/relationships/hyperlink" Target="https://happygifts.ru/catalog/elektronika/universalnye_akkumulyatory/universalnyy_akkumulyator_omg_num_10_10000_mach_belyy_13_9kh69kh1_4_sm_articul_37171/color_chernyy/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11" Type="http://schemas.openxmlformats.org/officeDocument/2006/relationships/hyperlink" Target="https://happygifts.ru/catalog/promo_odezhda/panamy/atlantis_3133/panama_powell_iz_pererabotannogo_khlopka_articul_25503/color_temno-seryy/" TargetMode="External"/><Relationship Id="rId5" Type="http://schemas.openxmlformats.org/officeDocument/2006/relationships/image" Target="../media/image51.png"/><Relationship Id="rId10" Type="http://schemas.openxmlformats.org/officeDocument/2006/relationships/hyperlink" Target="https://happygifts.ru/catalog/notebooks/y_note/bloknot_memo_pad_razmer_90kh140_mm_bezhevyy_blok_v_kletku_articul_33906/color_seryy/" TargetMode="External"/><Relationship Id="rId4" Type="http://schemas.openxmlformats.org/officeDocument/2006/relationships/image" Target="../media/image50.jpeg"/><Relationship Id="rId9" Type="http://schemas.openxmlformats.org/officeDocument/2006/relationships/image" Target="../media/image55.png"/><Relationship Id="rId14" Type="http://schemas.openxmlformats.org/officeDocument/2006/relationships/hyperlink" Target="https://happygifts.ru/catalog/sumki/sumki_dlya_pokupok/sumka_dlya_pokupok_iz_khlopka_eco_articul_16102/color_temno-seryy/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hyperlink" Target="https://happygifts.ru/catalog/promo_odezhda/polo/zhenskie_1083/th_clothes_4370/rubashka_polo_zhenskaya_bern_women_210_articul_353007/color_fuksiya/" TargetMode="External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12" Type="http://schemas.openxmlformats.org/officeDocument/2006/relationships/hyperlink" Target="https://happygifts.ru/catalog/posuda/butylki_dlya_vody/butylka_dlya_vody_paseo_600_ml_belaya_plastik_articul_7700/color_belyy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9.png"/><Relationship Id="rId11" Type="http://schemas.openxmlformats.org/officeDocument/2006/relationships/hyperlink" Target="https://happygifts.ru/catalog/elektronika/portativnye_kolonki/portativnaya_mini_bluetooth_kolonka_sound_burger_ellipse_serebro_articul_26531/color_yarko-krasnyy/" TargetMode="External"/><Relationship Id="rId5" Type="http://schemas.openxmlformats.org/officeDocument/2006/relationships/image" Target="../media/image58.jpeg"/><Relationship Id="rId10" Type="http://schemas.openxmlformats.org/officeDocument/2006/relationships/hyperlink" Target="https://happygifts.ru/catalog/sumki/ryukzaki/ryukzak_vodonepronitsaemyy_shop_belyy_42_kh_39_kh_13_sm_100_poliuretan_articul_199015/color_belyy/" TargetMode="External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hyperlink" Target="https://happygifts.ru/catalog/ruchki_i_karandashi/plastikovye_ruchki/forte_ruchka_sharikovaya_belyy_plastik_articul_602_pr/color_rozovyy,_belyy/" TargetMode="External"/><Relationship Id="rId3" Type="http://schemas.openxmlformats.org/officeDocument/2006/relationships/image" Target="../media/image63.jpeg"/><Relationship Id="rId7" Type="http://schemas.openxmlformats.org/officeDocument/2006/relationships/image" Target="../media/image67.png"/><Relationship Id="rId12" Type="http://schemas.openxmlformats.org/officeDocument/2006/relationships/hyperlink" Target="https://happygifts.ru/catalog/ruchki_i_karandashi/plastikovye_ruchki/ruchka_sharikovaya_n16_soft_touch_articul_38019/color_zheltyy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6.png"/><Relationship Id="rId11" Type="http://schemas.openxmlformats.org/officeDocument/2006/relationships/hyperlink" Target="https://happygifts.ru/catalog/promo_odezhda/futbolki/muzhskie_1078/thclothes_3657/futbolka_muzhskaya_luanda_150_articul_351000/color_goluboy/" TargetMode="External"/><Relationship Id="rId5" Type="http://schemas.openxmlformats.org/officeDocument/2006/relationships/image" Target="../media/image65.png"/><Relationship Id="rId10" Type="http://schemas.openxmlformats.org/officeDocument/2006/relationships/hyperlink" Target="https://happygifts.ru/catalog/promo_odezhda/panamy/atlantis_3133/bandana_goal_s_articul_252002_s/color_zheltyy/" TargetMode="External"/><Relationship Id="rId4" Type="http://schemas.openxmlformats.org/officeDocument/2006/relationships/image" Target="../media/image64.png"/><Relationship Id="rId9" Type="http://schemas.openxmlformats.org/officeDocument/2006/relationships/hyperlink" Target="https://happygifts.ru/catalog/notebooks/thinkme_delovye_bloknoty/biznes_bloknot_rily_format_a5_biryuzovyy_blok_v_tochku_articul_21242/color_siniy/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uyutnyy_dom/interer_i_kukhnya/nabor_dlya_syra_brie_articul_33602/color_korichnevyy/" TargetMode="External"/><Relationship Id="rId3" Type="http://schemas.openxmlformats.org/officeDocument/2006/relationships/image" Target="../media/image69.jpeg"/><Relationship Id="rId7" Type="http://schemas.openxmlformats.org/officeDocument/2006/relationships/hyperlink" Target="https://happygifts.ru/catalog/uyutnyy_dom/interer_i_kukhnya/fartuk_dzhinsovyy_rober_articul_346954/color_siniy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Relationship Id="rId9" Type="http://schemas.openxmlformats.org/officeDocument/2006/relationships/hyperlink" Target="https://happygifts.ru/catalog/uyutnyy_dom/vinnye_nabory/shtopor_s_otkryvalkoy_mnogofunktsionalnyy_lavip_4kh13_6x2sm_nerzhaveyushchaya_stal_plastik_articul_346788/color_bezhevyy/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13" Type="http://schemas.openxmlformats.org/officeDocument/2006/relationships/hyperlink" Target="https://happygifts.ru/catalog/promo_odezhda/aksessuary/brelok_remuvka_felty_rprt_fetr_articul_32839/color_temno-seryy/" TargetMode="External"/><Relationship Id="rId3" Type="http://schemas.openxmlformats.org/officeDocument/2006/relationships/image" Target="../media/image73.jpeg"/><Relationship Id="rId7" Type="http://schemas.openxmlformats.org/officeDocument/2006/relationships/image" Target="../media/image77.png"/><Relationship Id="rId12" Type="http://schemas.openxmlformats.org/officeDocument/2006/relationships/hyperlink" Target="https://happygifts.ru/catalog/promo_odezhda/shapki_sharfy_perchatki/atlantis_1356/shapka_birk_iz_pererabotannogo_flisa_articul_25512/color_chernyy/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6.png"/><Relationship Id="rId11" Type="http://schemas.openxmlformats.org/officeDocument/2006/relationships/hyperlink" Target="https://happygifts.ru/catalog/promo_odezhda/tolstovki/muzhskie_1103/thclothes_4079/tolstovka_muzhskaya_helsinki_260_articul_356000/color_chernyy/" TargetMode="External"/><Relationship Id="rId5" Type="http://schemas.openxmlformats.org/officeDocument/2006/relationships/image" Target="../media/image75.png"/><Relationship Id="rId10" Type="http://schemas.openxmlformats.org/officeDocument/2006/relationships/hyperlink" Target="https://happygifts.ru/catalog/promo_odezhda/shapki_sharfy_perchatki/merchtex_3627/perchatki_sensornye_reach_belyy_100_akril_articul_51101/color_temno-siniy/" TargetMode="External"/><Relationship Id="rId4" Type="http://schemas.openxmlformats.org/officeDocument/2006/relationships/image" Target="../media/image74.jpeg"/><Relationship Id="rId9" Type="http://schemas.openxmlformats.org/officeDocument/2006/relationships/image" Target="../media/image79.png"/><Relationship Id="rId14" Type="http://schemas.openxmlformats.org/officeDocument/2006/relationships/hyperlink" Target="https://happygifts.ru/catalog/sumki/sumki_kholodilniki/termosumka_felt_34_x_22_x_15_sm_voylok_100_polyester_peva_articul_2462/color_seryy_melanzh/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promo_odezhda/shapki_sharfy_perchatki/merchtex_3627/perchatki_sensornye_reach_belyy_100_akril_articul_51101/color_zelenyy/" TargetMode="External"/><Relationship Id="rId3" Type="http://schemas.openxmlformats.org/officeDocument/2006/relationships/image" Target="../media/image80.jpeg"/><Relationship Id="rId7" Type="http://schemas.openxmlformats.org/officeDocument/2006/relationships/image" Target="../media/image8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3.png"/><Relationship Id="rId11" Type="http://schemas.openxmlformats.org/officeDocument/2006/relationships/hyperlink" Target="https://happygifts.ru/catalog/sumki/ryukzaki/ryukzak_vodostoykiy_simple_belyy_45_kh_32_kh_13_sm_100_poliuretan_articul_199014_pr/color_chernyy/" TargetMode="External"/><Relationship Id="rId5" Type="http://schemas.openxmlformats.org/officeDocument/2006/relationships/image" Target="../media/image82.png"/><Relationship Id="rId10" Type="http://schemas.openxmlformats.org/officeDocument/2006/relationships/hyperlink" Target="https://happygifts.ru/catalog/promo_odezhda/shapki_sharfy_perchatki/atlantis_1356/shapka_vyazanaya_dvoynaya_wind_s_otvorotom_articul_25443/color_zelenyy/" TargetMode="External"/><Relationship Id="rId4" Type="http://schemas.openxmlformats.org/officeDocument/2006/relationships/image" Target="../media/image81.png"/><Relationship Id="rId9" Type="http://schemas.openxmlformats.org/officeDocument/2006/relationships/hyperlink" Target="https://happygifts.ru/catalog/posuda/termokruzhki/termokruzhka_offroad_400ml_articul_7253/color_chernyy/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sumki/ryukzaki/ryukzak_go_belyy_41_kh_29_kh15_5_sm_100_poliuretan_articul_16805/color_seryy/" TargetMode="External"/><Relationship Id="rId3" Type="http://schemas.openxmlformats.org/officeDocument/2006/relationships/image" Target="../media/image85.jpeg"/><Relationship Id="rId7" Type="http://schemas.openxmlformats.org/officeDocument/2006/relationships/hyperlink" Target="https://happygifts.ru/catalog/posuda/butylki_dlya_vody/butylka_dlya_vody_long_drink_s_konteynerom_dlya_fruktov_i_trubochkoy_700ml_articul_32901/color_prozrachnyy,_belyy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4" Type="http://schemas.openxmlformats.org/officeDocument/2006/relationships/image" Target="../media/image86.png"/><Relationship Id="rId9" Type="http://schemas.openxmlformats.org/officeDocument/2006/relationships/hyperlink" Target="https://happygifts.ru/catalog/promo_odezhda/vetrovki_kurtki_zhilety/muzhskie_1108/merchtex_4065/vetrovka_uniseks_colin_articul_52103/color_temno-seryy/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sumki/konferents_sumki/konferents_sumka_core_articul_995736/color_temno-seryy/" TargetMode="External"/><Relationship Id="rId3" Type="http://schemas.openxmlformats.org/officeDocument/2006/relationships/image" Target="../media/image89.jpeg"/><Relationship Id="rId7" Type="http://schemas.openxmlformats.org/officeDocument/2006/relationships/image" Target="../media/image9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2.png"/><Relationship Id="rId11" Type="http://schemas.openxmlformats.org/officeDocument/2006/relationships/hyperlink" Target="https://happygifts.ru/catalog/promo_odezhda/beysbolki/merchtex_4341/beysbolka_valley_5_klinev_metallicheskaya_zastezhka_articul_50505/color_belyy/" TargetMode="External"/><Relationship Id="rId5" Type="http://schemas.openxmlformats.org/officeDocument/2006/relationships/image" Target="../media/image91.png"/><Relationship Id="rId10" Type="http://schemas.openxmlformats.org/officeDocument/2006/relationships/hyperlink" Target="https://happygifts.ru/catalog/ruchki_i_karandashi/plastikovye_ruchki/ruchka_sharikovaya_view_plastikmetall_pokrytie_soft_touch_articul_29443/color_chernyy/" TargetMode="External"/><Relationship Id="rId4" Type="http://schemas.openxmlformats.org/officeDocument/2006/relationships/image" Target="../media/image90.png"/><Relationship Id="rId9" Type="http://schemas.openxmlformats.org/officeDocument/2006/relationships/hyperlink" Target="https://happygifts.ru/catalog/notebooks/thinkme_delovye_bloknoty/biznes_bloknot_biggy_format_b5_v_kletku_articul_21218/color_zelenyy/" TargetMode="Externa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9.png"/><Relationship Id="rId13" Type="http://schemas.openxmlformats.org/officeDocument/2006/relationships/hyperlink" Target="https://happygifts.ru/catalog/posuda/lanch_boksy/lanchboks_fresh_articul_29701/color_zelenoe_yabloko/" TargetMode="External"/><Relationship Id="rId3" Type="http://schemas.openxmlformats.org/officeDocument/2006/relationships/image" Target="../media/image94.jpeg"/><Relationship Id="rId7" Type="http://schemas.openxmlformats.org/officeDocument/2006/relationships/image" Target="../media/image98.png"/><Relationship Id="rId12" Type="http://schemas.openxmlformats.org/officeDocument/2006/relationships/hyperlink" Target="https://happygifts.ru/catalog/promo_odezhda/tolstovki/muzhskie_1103/thclothes_4079/tolstovka_s_kapyushonom_uniseks_phoenix_320_articul_355001/color_zelyenyy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7.png"/><Relationship Id="rId11" Type="http://schemas.openxmlformats.org/officeDocument/2006/relationships/hyperlink" Target="https://happygifts.ru/catalog/ruchki_i_karandashi/ruchki_iz_ekologichnykh_materialov/ruchka_sharikovaya_n17_articul_38017/color_siniy/" TargetMode="External"/><Relationship Id="rId5" Type="http://schemas.openxmlformats.org/officeDocument/2006/relationships/image" Target="../media/image96.png"/><Relationship Id="rId10" Type="http://schemas.openxmlformats.org/officeDocument/2006/relationships/hyperlink" Target="https://happygifts.ru/catalog/uyutnyy_dom/fotoramki_/doska_dlya_chistki_ryby_derevyannaya_s_zazhimom_12_46_2sm_buk_articul_441244/color_svetlo-korichnevyy/" TargetMode="External"/><Relationship Id="rId4" Type="http://schemas.openxmlformats.org/officeDocument/2006/relationships/image" Target="../media/image95.png"/><Relationship Id="rId9" Type="http://schemas.openxmlformats.org/officeDocument/2006/relationships/hyperlink" Target="https://happygifts.ru/catalog/notebooks/happy_gifts/bloknoty_1362/bloknot_dlya_zapisey_telmak_belyy_khlopok_14_x_21_x_15_cm__articul_346159/color_siniy,_bezhevyy/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hyperlink" Target="https://happygifts.ru/catalog/dozhdeviki/dozhdevik_pure_belogo_tsveta_68_kh_118_sm_material_etilenvinilatsetat_articul_196358/color_zheltyy/" TargetMode="External"/><Relationship Id="rId3" Type="http://schemas.openxmlformats.org/officeDocument/2006/relationships/image" Target="../media/image100.jpeg"/><Relationship Id="rId7" Type="http://schemas.openxmlformats.org/officeDocument/2006/relationships/image" Target="../media/image10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10" Type="http://schemas.openxmlformats.org/officeDocument/2006/relationships/hyperlink" Target="https://happygifts.ru/catalog/promo_odezhda/panamy/atlantis_3133/panama_bucket_pocket_articul_25453/color_chernyy,_seryy/" TargetMode="External"/><Relationship Id="rId4" Type="http://schemas.openxmlformats.org/officeDocument/2006/relationships/image" Target="../media/image101.jpeg"/><Relationship Id="rId9" Type="http://schemas.openxmlformats.org/officeDocument/2006/relationships/hyperlink" Target="https://happygifts.ru/catalog/posuda/butylki_dlya_vody/butylka_dlya_vody_spring_articul_29800/color_chernyy/" TargetMode="Externa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hyperlink" Target="https://happygifts.ru/catalog/elektronika/universalnye_akkumulyatory/universalnyy_akkumulyator_omg_iron_line_10_10000_mach_metall_serebristyy_14_7kh66kh1_5_sm_articul_37179/color_serebristyy/" TargetMode="External"/><Relationship Id="rId3" Type="http://schemas.openxmlformats.org/officeDocument/2006/relationships/image" Target="../media/image105.jpeg"/><Relationship Id="rId7" Type="http://schemas.openxmlformats.org/officeDocument/2006/relationships/image" Target="../media/image109.png"/><Relationship Id="rId12" Type="http://schemas.openxmlformats.org/officeDocument/2006/relationships/hyperlink" Target="https://happygifts.ru/catalog/promo_odezhda/aksessuary/puller_remuvka_intro_articul_978073/color_zheltyy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8.png"/><Relationship Id="rId11" Type="http://schemas.openxmlformats.org/officeDocument/2006/relationships/hyperlink" Target="https://happygifts.ru/catalog/sumki/sumki_dlya_pokupok/sumka_shopper_felty_rpet_fetr_articul_32836/color_temno-seryy/" TargetMode="External"/><Relationship Id="rId5" Type="http://schemas.openxmlformats.org/officeDocument/2006/relationships/image" Target="../media/image107.png"/><Relationship Id="rId10" Type="http://schemas.openxmlformats.org/officeDocument/2006/relationships/hyperlink" Target="https://happygifts.ru/catalog/promo_odezhda/futbolki/muzhskie_1078/merchtex_4335/futbolka_uniseks_oversayz_libra_220_articul_52104/color_belyy/" TargetMode="External"/><Relationship Id="rId4" Type="http://schemas.openxmlformats.org/officeDocument/2006/relationships/image" Target="../media/image106.png"/><Relationship Id="rId9" Type="http://schemas.openxmlformats.org/officeDocument/2006/relationships/hyperlink" Target="https://happygifts.ru/catalog/ruchki_i_karandashi/kantselyarskie_nabory_i_tovary_dlya_tvorchestva/penal_kosmetichka_felty_20_5kh8_5_sm_rpet_fetr_articul_32835/color_temno-seryy/" TargetMode="Externa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6.png"/><Relationship Id="rId3" Type="http://schemas.openxmlformats.org/officeDocument/2006/relationships/image" Target="../media/image111.jpeg"/><Relationship Id="rId7" Type="http://schemas.openxmlformats.org/officeDocument/2006/relationships/image" Target="../media/image115.png"/><Relationship Id="rId12" Type="http://schemas.openxmlformats.org/officeDocument/2006/relationships/hyperlink" Target="https://happygifts.ru/catalog/ruchki_i_karandashi/plastikovye_ruchki/kiki_ruchka_sharikovaya_belyy_plastik_articul_390/color_belyy,_yarko-zheltyy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4.png"/><Relationship Id="rId11" Type="http://schemas.openxmlformats.org/officeDocument/2006/relationships/hyperlink" Target="https://happygifts.ru/catalog/notebooks/ezhednevniki/simply_4378/biznes_bloknot_simply_firm_a5_goluboy_kremovyy_blok_v_lineyku_articul_24742/color_seryy/" TargetMode="External"/><Relationship Id="rId5" Type="http://schemas.openxmlformats.org/officeDocument/2006/relationships/image" Target="../media/image113.png"/><Relationship Id="rId10" Type="http://schemas.openxmlformats.org/officeDocument/2006/relationships/hyperlink" Target="https://happygifts.ru/catalog/promo_odezhda/panamy/panama_forever_290_articul_25454/color_chernyy/" TargetMode="External"/><Relationship Id="rId4" Type="http://schemas.openxmlformats.org/officeDocument/2006/relationships/image" Target="../media/image112.jpeg"/><Relationship Id="rId9" Type="http://schemas.openxmlformats.org/officeDocument/2006/relationships/hyperlink" Target="https://happygifts.ru/catalog/promo_odezhda/vetrovki_kurtki_zhilety/muzhskie_1108/sol_s_1111/vetrovka_vodoottalkivayushchaya_uniseks_surf_articul_732000/color_zheltyy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jpeg"/><Relationship Id="rId7" Type="http://schemas.openxmlformats.org/officeDocument/2006/relationships/image" Target="../media/image121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0.png"/><Relationship Id="rId5" Type="http://schemas.openxmlformats.org/officeDocument/2006/relationships/image" Target="../media/image119.svg"/><Relationship Id="rId10" Type="http://schemas.openxmlformats.org/officeDocument/2006/relationships/hyperlink" Target="https://happygifts.ru/" TargetMode="External"/><Relationship Id="rId4" Type="http://schemas.openxmlformats.org/officeDocument/2006/relationships/image" Target="../media/image118.png"/><Relationship Id="rId9" Type="http://schemas.openxmlformats.org/officeDocument/2006/relationships/image" Target="../media/image1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ЫСЫС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344900" y="447675"/>
            <a:ext cx="1304925" cy="85725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6344900" y="533400"/>
            <a:ext cx="1304925" cy="857250"/>
          </a:xfrm>
          <a:prstGeom prst="rect">
            <a:avLst/>
          </a:prstGeom>
        </p:spPr>
      </p:pic>
      <p:pic>
        <p:nvPicPr>
          <p:cNvPr id="3" name="019cf1f6-a041-7627-8fb9-980138d39eadсчыв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782300" y="1028700"/>
            <a:ext cx="7496175" cy="9258300"/>
          </a:xfrm>
          <a:prstGeom prst="rect">
            <a:avLst/>
          </a:prstGeom>
        </p:spPr>
      </p:pic>
      <p:sp>
        <p:nvSpPr>
          <p:cNvPr id="4" name="- FMCG-"/>
          <p:cNvSpPr/>
          <p:nvPr/>
        </p:nvSpPr>
        <p:spPr>
          <a:xfrm>
            <a:off x="971550" y="1924050"/>
            <a:ext cx="13306425" cy="393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    Данная</a:t>
            </a:r>
            <a:r>
              <a:rPr lang="en-US" sz="3600" kern="0" spc="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коллекция</a:t>
            </a:r>
            <a:r>
              <a:rPr lang="en-US" sz="3600" kern="0" spc="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представлена</a:t>
            </a:r>
            <a:r>
              <a:rPr lang="en-US" sz="3600" kern="0" spc="39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производителей продуктов питания,</a:t>
            </a:r>
            <a:r>
              <a:rPr lang="en-US" sz="3600" kern="0" spc="-46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напитков,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агрохолдинга,</a:t>
            </a:r>
            <a:r>
              <a:rPr lang="en-US" sz="3600" kern="0" spc="5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ритейл-сетей,</a:t>
            </a:r>
            <a:r>
              <a:rPr lang="en-US" sz="3600" kern="0" spc="57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FMCG-брендов.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Капсулы отражают качество,</a:t>
            </a:r>
            <a:r>
              <a:rPr lang="en-US" sz="3600" kern="0" spc="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натуральность,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свежесть</a:t>
            </a:r>
            <a:r>
              <a:rPr lang="en-US" sz="3600" kern="0" spc="10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3600" kern="0" spc="21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традиции,</a:t>
            </a:r>
            <a:r>
              <a:rPr lang="en-US" sz="3600" kern="0" spc="61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производственный</a:t>
            </a:r>
            <a:r>
              <a:rPr lang="en-US" sz="3600" kern="0" spc="-14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цикл,</a:t>
            </a:r>
            <a:r>
              <a:rPr lang="en-US" sz="3600" kern="0" spc="-3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заботу о потребителе, инновации</a:t>
            </a:r>
            <a:r>
              <a:rPr lang="en-US" sz="3600" kern="0" spc="-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</a:t>
            </a:r>
            <a:r>
              <a:rPr lang="en-US" sz="3600" kern="0" spc="-43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производстве.</a:t>
            </a:r>
            <a:endParaRPr lang="en-US" sz="3600" dirty="0"/>
          </a:p>
        </p:txBody>
      </p:sp>
      <p:sp>
        <p:nvSpPr>
          <p:cNvPr id="5" name="Text 1"/>
          <p:cNvSpPr/>
          <p:nvPr/>
        </p:nvSpPr>
        <p:spPr>
          <a:xfrm>
            <a:off x="971550" y="6029325"/>
            <a:ext cx="9677400" cy="2809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    Как</a:t>
            </a:r>
            <a:r>
              <a:rPr lang="en-US" sz="3600" kern="0" spc="21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использовать?</a:t>
            </a:r>
            <a:r>
              <a:rPr lang="en-US" sz="3600" kern="0" spc="68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kern="0" spc="-7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ерч</a:t>
            </a:r>
            <a:r>
              <a:rPr lang="en-US" sz="3600" kern="0" spc="32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промо</a:t>
            </a:r>
            <a:r>
              <a:rPr lang="en-US" sz="3600" kern="0" spc="-14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акций;</a:t>
            </a:r>
            <a:r>
              <a:rPr lang="en-US" sz="3600" kern="0" spc="-68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подарки</a:t>
            </a:r>
            <a:r>
              <a:rPr lang="en-US" sz="3600" kern="0" spc="-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3600" kern="0" spc="-32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отраслевые форумы</a:t>
            </a:r>
            <a:r>
              <a:rPr lang="en-US" sz="3600" kern="0" spc="-504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3600" kern="0" spc="-72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выставки;</a:t>
            </a:r>
            <a:r>
              <a:rPr lang="en-US" sz="3600" kern="0" spc="-28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к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орпоративные</a:t>
            </a:r>
            <a:endParaRPr lang="en-US" sz="3600" dirty="0"/>
          </a:p>
          <a:p>
            <a:pPr marL="0" indent="0" algn="l">
              <a:lnSpc>
                <a:spcPts val="4500"/>
              </a:lnSpc>
              <a:buNone/>
            </a:pP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подарки</a:t>
            </a:r>
            <a:r>
              <a:rPr lang="en-US" sz="3600" kern="0" spc="46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сотрудникам,</a:t>
            </a:r>
            <a:r>
              <a:rPr lang="en-US" sz="3600" kern="0" spc="39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36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партнёрам дилерам.</a:t>
            </a:r>
            <a:r>
              <a:rPr lang="en-US" sz="3600" kern="0" spc="-1656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 </a:t>
            </a:r>
            <a:r>
              <a:rPr lang="en-US" sz="3600" kern="0" spc="-648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3600" dirty="0"/>
          </a:p>
        </p:txBody>
      </p:sp>
      <p:sp>
        <p:nvSpPr>
          <p:cNvPr id="6" name="Text 2"/>
          <p:cNvSpPr/>
          <p:nvPr/>
        </p:nvSpPr>
        <p:spPr>
          <a:xfrm>
            <a:off x="971550" y="685800"/>
            <a:ext cx="79343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ПОСЫЛ ПРЕЗЕНТАЦИИ</a:t>
            </a:r>
            <a:endParaRPr lang="en-US" sz="4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000-35b3-7ab8-a57d-08c220095894.jpeg.jpg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32385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45720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59055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85725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82600" y="7239000"/>
            <a:ext cx="1038225" cy="1038225"/>
          </a:xfrm>
          <a:prstGeom prst="rect">
            <a:avLst/>
          </a:prstGeom>
        </p:spPr>
      </p:pic>
      <p:sp>
        <p:nvSpPr>
          <p:cNvPr id="9" name="BREEZE 150 50504102  100  150"/>
          <p:cNvSpPr/>
          <p:nvPr/>
        </p:nvSpPr>
        <p:spPr>
          <a:xfrm>
            <a:off x="14697075" y="34575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BREEZE 150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50504/102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хлопок 100%,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плотность 150</a:t>
            </a:r>
            <a:endParaRPr lang="en-US" sz="1275" dirty="0"/>
          </a:p>
        </p:txBody>
      </p:sp>
      <p:sp>
        <p:nvSpPr>
          <p:cNvPr id="10" name="BALANCE 5300215  600"/>
          <p:cNvSpPr/>
          <p:nvPr/>
        </p:nvSpPr>
        <p:spPr>
          <a:xfrm>
            <a:off x="14697075" y="4714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BALANCE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53002/15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пластик, 600 мл</a:t>
            </a:r>
            <a:endParaRPr lang="en-US" sz="1275" dirty="0"/>
          </a:p>
        </p:txBody>
      </p:sp>
      <p:sp>
        <p:nvSpPr>
          <p:cNvPr id="11" name="HELIX 3390108"/>
          <p:cNvSpPr/>
          <p:nvPr/>
        </p:nvSpPr>
        <p:spPr>
          <a:xfrm>
            <a:off x="14687550" y="74199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HELIX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33901/08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картон, бумага</a:t>
            </a:r>
            <a:endParaRPr lang="en-US" sz="1275" dirty="0"/>
          </a:p>
        </p:txBody>
      </p:sp>
      <p:sp>
        <p:nvSpPr>
          <p:cNvPr id="12" name="SOFT 351615   500"/>
          <p:cNvSpPr/>
          <p:nvPr/>
        </p:nvSpPr>
        <p:spPr>
          <a:xfrm>
            <a:off x="14697075" y="60198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 SOFT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3516/15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500 мл</a:t>
            </a:r>
            <a:endParaRPr lang="en-US" sz="1275" dirty="0"/>
          </a:p>
        </p:txBody>
      </p:sp>
      <p:sp>
        <p:nvSpPr>
          <p:cNvPr id="13" name="Text 5"/>
          <p:cNvSpPr/>
          <p:nvPr/>
        </p:nvSpPr>
        <p:spPr>
          <a:xfrm>
            <a:off x="13068300" y="1409700"/>
            <a:ext cx="4714875" cy="2181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специалистов</a:t>
            </a:r>
            <a:r>
              <a:rPr lang="en-US" sz="1500" kern="0" spc="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сельского</a:t>
            </a:r>
            <a:r>
              <a:rPr lang="en-US" sz="1500" kern="0" spc="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хозяйства</a:t>
            </a:r>
            <a:r>
              <a:rPr lang="en-US" sz="1500" kern="0" spc="27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kern="0" spc="27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руководителей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агрохолдингов. Символизирует</a:t>
            </a:r>
            <a:r>
              <a:rPr lang="en-US" sz="1500" kern="0" spc="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связь</a:t>
            </a:r>
            <a:r>
              <a:rPr lang="en-US" sz="1500" kern="0" spc="-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природой и гордость</a:t>
            </a:r>
            <a:r>
              <a:rPr lang="en-US" sz="1500" kern="0" spc="-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выращенный урожай. Подходит для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корпоративных</a:t>
            </a:r>
            <a:r>
              <a:rPr lang="en-US" sz="1500" kern="0" spc="5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подарков, ко Дню работника сельского хозяйства, отраслевых форумов. </a:t>
            </a:r>
            <a:endParaRPr lang="en-US" sz="1500" dirty="0"/>
          </a:p>
        </p:txBody>
      </p:sp>
      <p:sp>
        <p:nvSpPr>
          <p:cNvPr id="14" name="DISCO 19901203 100"/>
          <p:cNvSpPr/>
          <p:nvPr/>
        </p:nvSpPr>
        <p:spPr>
          <a:xfrm>
            <a:off x="14687550" y="86868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"DISCO"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199012/03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полиэстер, водостойкий</a:t>
            </a:r>
            <a:endParaRPr lang="en-US" sz="1275" dirty="0"/>
          </a:p>
        </p:txBody>
      </p:sp>
      <p:sp>
        <p:nvSpPr>
          <p:cNvPr id="15" name="Text 7"/>
          <p:cNvSpPr/>
          <p:nvPr/>
        </p:nvSpPr>
        <p:spPr>
          <a:xfrm>
            <a:off x="13068300" y="561975"/>
            <a:ext cx="504825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“УРОЖАЙ”</a:t>
            </a:r>
            <a:endParaRPr lang="en-US" sz="3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8D151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76a-f4e1-739c-a487-94f172ec760d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76a-f4e1-739c-a487-94f172ec76ыфыф0d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52450" y="35814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49149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62484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758190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52450" y="8915400"/>
            <a:ext cx="1038225" cy="1038225"/>
          </a:xfrm>
          <a:prstGeom prst="rect">
            <a:avLst/>
          </a:prstGeom>
        </p:spPr>
      </p:pic>
      <p:sp>
        <p:nvSpPr>
          <p:cNvPr id="10" name="PASSION 170 711338102   100  170 2"/>
          <p:cNvSpPr/>
          <p:nvPr/>
        </p:nvSpPr>
        <p:spPr>
          <a:xfrm>
            <a:off x="2066925" y="3695700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Поло женское PASSION 170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711338.102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гребенной хлопок 100%, плотность 170 г/м2, пике</a:t>
            </a:r>
            <a:endParaRPr lang="en-US" sz="1275" dirty="0"/>
          </a:p>
        </p:txBody>
      </p:sp>
      <p:sp>
        <p:nvSpPr>
          <p:cNvPr id="11" name="FRESHER 34307424  600D"/>
          <p:cNvSpPr/>
          <p:nvPr/>
        </p:nvSpPr>
        <p:spPr>
          <a:xfrm>
            <a:off x="2066925" y="51339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Термосумка для бутылки FRESHER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343074/24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Полиэстер 600D/ПВХ.</a:t>
            </a:r>
            <a:endParaRPr lang="en-US" sz="1275" dirty="0"/>
          </a:p>
        </p:txBody>
      </p:sp>
      <p:sp>
        <p:nvSpPr>
          <p:cNvPr id="12" name="Henry 5804"/>
          <p:cNvSpPr/>
          <p:nvPr/>
        </p:nvSpPr>
        <p:spPr>
          <a:xfrm>
            <a:off x="2066925" y="64674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 "Henry"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5804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сталь.</a:t>
            </a:r>
            <a:endParaRPr lang="en-US" sz="1275" dirty="0"/>
          </a:p>
        </p:txBody>
      </p:sp>
      <p:sp>
        <p:nvSpPr>
          <p:cNvPr id="13" name="ECO 116 1610230   100  116 2"/>
          <p:cNvSpPr/>
          <p:nvPr/>
        </p:nvSpPr>
        <p:spPr>
          <a:xfrm>
            <a:off x="2066925" y="7800975"/>
            <a:ext cx="32861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 шоппер хлопковый ECO 116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16102/30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хлопок 100%, плотность 116 г/м2.</a:t>
            </a:r>
            <a:endParaRPr lang="en-US" sz="1275" dirty="0"/>
          </a:p>
        </p:txBody>
      </p:sp>
      <p:sp>
        <p:nvSpPr>
          <p:cNvPr id="14" name="Scotty 2470127 PU TweedPU Nebraska 5-"/>
          <p:cNvSpPr/>
          <p:nvPr/>
        </p:nvSpPr>
        <p:spPr>
          <a:xfrm>
            <a:off x="2066925" y="9134475"/>
            <a:ext cx="30384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Scotty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24701/27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PU Tweed/PU Nebraska, А5-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552450" y="1614237"/>
            <a:ext cx="49149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агрономов и технологов — тех, кто обеспечивает безупречное качество продукта от самого истока. Этот сет воплощает признание профессиональных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достижений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неразрывную связь с землей.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специализированных и корпоративных праздников.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600075" y="328362"/>
            <a:ext cx="44005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“СВЕЖЕСТЬ УТРА”</a:t>
            </a:r>
            <a:endParaRPr lang="en-US" sz="3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F808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95f-be0d-7827-adca-a41864163f18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92125" y="347662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92125" y="481012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92125" y="61436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92125" y="74771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92125" y="8810625"/>
            <a:ext cx="1038225" cy="1038225"/>
          </a:xfrm>
          <a:prstGeom prst="rect">
            <a:avLst/>
          </a:prstGeom>
        </p:spPr>
      </p:pic>
      <p:sp>
        <p:nvSpPr>
          <p:cNvPr id="9" name="MAYLON 140 346206"/>
          <p:cNvSpPr/>
          <p:nvPr/>
        </p:nvSpPr>
        <p:spPr>
          <a:xfrm>
            <a:off x="14706600" y="36957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Фартук MAYLON 140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346206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хлопок</a:t>
            </a:r>
            <a:endParaRPr lang="en-US" sz="1275" dirty="0"/>
          </a:p>
        </p:txBody>
      </p:sp>
      <p:sp>
        <p:nvSpPr>
          <p:cNvPr id="10" name="- TUBER   346915"/>
          <p:cNvSpPr/>
          <p:nvPr/>
        </p:nvSpPr>
        <p:spPr>
          <a:xfrm>
            <a:off x="14706600" y="5029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Ланч-бокс TUBER, боросиликатное стекло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346915</a:t>
            </a:r>
            <a:endParaRPr lang="en-US" sz="1275" dirty="0"/>
          </a:p>
        </p:txBody>
      </p:sp>
      <p:sp>
        <p:nvSpPr>
          <p:cNvPr id="11" name="KERMAN 34400208"/>
          <p:cNvSpPr/>
          <p:nvPr/>
        </p:nvSpPr>
        <p:spPr>
          <a:xfrm>
            <a:off x="14706600" y="62579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Лопатка кулинарная KERMAN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344002/08</a:t>
            </a:r>
            <a:endParaRPr lang="en-US" sz="1275" dirty="0"/>
          </a:p>
        </p:txBody>
      </p:sp>
      <p:sp>
        <p:nvSpPr>
          <p:cNvPr id="12" name="Text 4"/>
          <p:cNvSpPr/>
          <p:nvPr/>
        </p:nvSpPr>
        <p:spPr>
          <a:xfrm>
            <a:off x="13182600" y="1771650"/>
            <a:ext cx="49149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производственного персонала, пищевых технологов. Это манифест технологической точности и высокого мастерства тех, кто превращает сырье в эталонный продукт. Сет станет отличным подарком для сотрудников цехов на корпоративных мероприятиях.</a:t>
            </a:r>
            <a:endParaRPr lang="en-US" sz="1500" dirty="0"/>
          </a:p>
        </p:txBody>
      </p:sp>
      <p:sp>
        <p:nvSpPr>
          <p:cNvPr id="13" name="Text 5"/>
          <p:cNvSpPr/>
          <p:nvPr/>
        </p:nvSpPr>
        <p:spPr>
          <a:xfrm>
            <a:off x="13182600" y="409575"/>
            <a:ext cx="24574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“МАСТЕР”</a:t>
            </a:r>
            <a:endParaRPr lang="en-US" sz="3375" dirty="0"/>
          </a:p>
        </p:txBody>
      </p:sp>
      <p:sp>
        <p:nvSpPr>
          <p:cNvPr id="14" name="33805"/>
          <p:cNvSpPr/>
          <p:nvPr/>
        </p:nvSpPr>
        <p:spPr>
          <a:xfrm>
            <a:off x="14706600" y="8924925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Проращиватель.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«Здоровья КЛАД»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33805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пищевой пластик.</a:t>
            </a:r>
            <a:endParaRPr lang="en-US" sz="1275" dirty="0"/>
          </a:p>
        </p:txBody>
      </p:sp>
      <p:sp>
        <p:nvSpPr>
          <p:cNvPr id="15" name="KOLAM 34400124"/>
          <p:cNvSpPr/>
          <p:nvPr/>
        </p:nvSpPr>
        <p:spPr>
          <a:xfrm>
            <a:off x="14678025" y="7715250"/>
            <a:ext cx="2543175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Кисточка кулинарная KOLAM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344001/24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6e7-ee84-7712-9379-5fa27ccf87f4-восстановлено-восстановлено-восстановленосссс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6e7-ee84-7712-9379-5fa27ccf87f4-восстановлено-восстановвывылено-восстановленосссс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4" name="019d16e7-ee84-7712-9379-5fa27ccf87f4-восстановлено-восстанфыфоввывылено-восстановленосссс 2 1 (1)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5781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40481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53816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804862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52450" y="6715125"/>
            <a:ext cx="1038225" cy="1038225"/>
          </a:xfrm>
          <a:prstGeom prst="rect">
            <a:avLst/>
          </a:prstGeom>
        </p:spPr>
      </p:pic>
      <p:sp>
        <p:nvSpPr>
          <p:cNvPr id="10" name="MALL 220 1610405  100  2202"/>
          <p:cNvSpPr/>
          <p:nvPr/>
        </p:nvSpPr>
        <p:spPr>
          <a:xfrm>
            <a:off x="2066925" y="42672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шоппер MALL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16104/05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100% хлопок, 220г/м2</a:t>
            </a:r>
            <a:endParaRPr lang="en-US" sz="1275" dirty="0"/>
          </a:p>
        </p:txBody>
      </p:sp>
      <p:sp>
        <p:nvSpPr>
          <p:cNvPr id="11" name="WATER 4031506  - rPET 550"/>
          <p:cNvSpPr/>
          <p:nvPr/>
        </p:nvSpPr>
        <p:spPr>
          <a:xfrm>
            <a:off x="2066925" y="56007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WATER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40315/06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 - rPET, 550 мл</a:t>
            </a:r>
            <a:endParaRPr lang="en-US" sz="1275" dirty="0"/>
          </a:p>
        </p:txBody>
      </p:sp>
      <p:sp>
        <p:nvSpPr>
          <p:cNvPr id="12" name="-                   -"/>
          <p:cNvSpPr/>
          <p:nvPr/>
        </p:nvSpPr>
        <p:spPr>
          <a:xfrm>
            <a:off x="542925" y="2038350"/>
            <a:ext cx="4705350" cy="1495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Эко-сет для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брендов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натуральных продуктов,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работников фермерских</a:t>
            </a:r>
            <a:r>
              <a:rPr lang="en-US" sz="1500" kern="0" spc="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хозяйств</a:t>
            </a:r>
            <a:r>
              <a:rPr lang="en-US" sz="1500" kern="0" spc="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kern="0" spc="15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органических</a:t>
            </a:r>
            <a:r>
              <a:rPr lang="en-US" sz="1500" kern="0" spc="22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компаний. Транслирует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ценности</a:t>
            </a:r>
            <a:r>
              <a:rPr lang="en-US" sz="1500" kern="0" spc="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заботы о природе. Идеален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-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запуска</a:t>
            </a:r>
            <a:r>
              <a:rPr lang="en-US" sz="1500" kern="0" spc="-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эко</a:t>
            </a:r>
            <a:r>
              <a:rPr lang="en-US" sz="1500" kern="0" spc="-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-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линеек,</a:t>
            </a:r>
            <a:r>
              <a:rPr lang="en-US" sz="1500" kern="0" spc="-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промоакций и подарков клиентам.</a:t>
            </a:r>
            <a:endParaRPr lang="en-US" sz="1500" dirty="0"/>
          </a:p>
        </p:txBody>
      </p:sp>
      <p:sp>
        <p:nvSpPr>
          <p:cNvPr id="13" name="DINDER 34429415"/>
          <p:cNvSpPr/>
          <p:nvPr/>
        </p:nvSpPr>
        <p:spPr>
          <a:xfrm>
            <a:off x="2066925" y="687705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Контейнер для еды DINDER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344294/15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 (полипропилен)</a:t>
            </a:r>
            <a:endParaRPr lang="en-US" sz="1275" dirty="0"/>
          </a:p>
        </p:txBody>
      </p:sp>
      <p:sp>
        <p:nvSpPr>
          <p:cNvPr id="14" name="CREEP-S 25449-S09 6"/>
          <p:cNvSpPr/>
          <p:nvPr/>
        </p:nvSpPr>
        <p:spPr>
          <a:xfrm>
            <a:off x="2066925" y="8153400"/>
            <a:ext cx="2867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CREEP-S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25449-S.09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клиньев, металлическая застежка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552450" y="666750"/>
            <a:ext cx="37338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“ОТ ПРИРОДЫ”</a:t>
            </a:r>
            <a:endParaRPr lang="en-US" sz="33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ccccccccccccccccccccccccccccccccccccccc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cccccccccccccccccccccccыфыccccccccccccccccc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1209675"/>
            <a:ext cx="16120254" cy="9077325"/>
          </a:xfrm>
          <a:prstGeom prst="rect">
            <a:avLst/>
          </a:prstGeom>
        </p:spPr>
      </p:pic>
      <p:pic>
        <p:nvPicPr>
          <p:cNvPr id="4" name="e7d8eec5753fd55b8a0b8939811da4aa_e70531f0-2f59-4238-a20b-616d57502356 1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2349"/>
          </a:xfrm>
          <a:prstGeom prst="rect">
            <a:avLst/>
          </a:prstGeom>
        </p:spPr>
      </p:pic>
      <p:pic>
        <p:nvPicPr>
          <p:cNvPr id="5" name="e7d8eec5753fd55b8a0b8939811da4aa_e70531f0-2f59-4238фыыфы-a20b-616d57502356 1 1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2434888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46863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3182600" y="601980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3182600" y="7353300"/>
            <a:ext cx="1038225" cy="1038225"/>
          </a:xfrm>
          <a:prstGeom prst="rect">
            <a:avLst/>
          </a:prstGeom>
        </p:spPr>
      </p:pic>
      <p:sp>
        <p:nvSpPr>
          <p:cNvPr id="10" name="21501"/>
          <p:cNvSpPr/>
          <p:nvPr/>
        </p:nvSpPr>
        <p:spPr>
          <a:xfrm>
            <a:off x="14697075" y="4838700"/>
            <a:ext cx="2423936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Чайник с кружкой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 подставке "Мила"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21501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фарфор, бамбук</a:t>
            </a:r>
            <a:endParaRPr lang="en-US" sz="1275" dirty="0"/>
          </a:p>
        </p:txBody>
      </p:sp>
      <p:sp>
        <p:nvSpPr>
          <p:cNvPr id="11" name="Luma 1973208  4  PU"/>
          <p:cNvSpPr/>
          <p:nvPr/>
        </p:nvSpPr>
        <p:spPr>
          <a:xfrm>
            <a:off x="14697075" y="6238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Чехол для карт Luma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19732/08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4 отделениями, PU</a:t>
            </a:r>
            <a:endParaRPr lang="en-US" sz="1275" dirty="0"/>
          </a:p>
        </p:txBody>
      </p:sp>
      <p:sp>
        <p:nvSpPr>
          <p:cNvPr id="12" name="Bliss 2460117  5"/>
          <p:cNvSpPr/>
          <p:nvPr/>
        </p:nvSpPr>
        <p:spPr>
          <a:xfrm>
            <a:off x="14697075" y="75723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Bliss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24601/17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А5, в линейку</a:t>
            </a:r>
            <a:endParaRPr lang="en-US" sz="1275" dirty="0"/>
          </a:p>
        </p:txBody>
      </p:sp>
      <p:sp>
        <p:nvSpPr>
          <p:cNvPr id="13" name="-"/>
          <p:cNvSpPr/>
          <p:nvPr/>
        </p:nvSpPr>
        <p:spPr>
          <a:xfrm>
            <a:off x="13001625" y="2371725"/>
            <a:ext cx="4914900" cy="1771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топ-менеджмента и технологов как символ эталонного качества и верности традициям, заложенным в фундамент бренда. Набор станет статусным подарком на корпоративных мероприятиях или в День работника пищевой промышленности,</a:t>
            </a:r>
            <a:r>
              <a:rPr lang="en-US" sz="1500" kern="0" spc="-1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подчеркивая исключительность продукта,</a:t>
            </a:r>
            <a:r>
              <a:rPr lang="en-US" sz="1500" kern="0" spc="-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ставшего ориентиром для всей отрасли.</a:t>
            </a:r>
            <a:endParaRPr lang="en-US" sz="1500" dirty="0"/>
          </a:p>
        </p:txBody>
      </p:sp>
      <p:sp>
        <p:nvSpPr>
          <p:cNvPr id="14" name="Text 5"/>
          <p:cNvSpPr/>
          <p:nvPr/>
        </p:nvSpPr>
        <p:spPr>
          <a:xfrm>
            <a:off x="12934950" y="819150"/>
            <a:ext cx="5143500" cy="971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975"/>
              </a:lnSpc>
              <a:buNone/>
            </a:pP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150" dirty="0"/>
          </a:p>
          <a:p>
            <a:pPr marL="0" indent="0" algn="l">
              <a:lnSpc>
                <a:spcPts val="3975"/>
              </a:lnSpc>
              <a:buNone/>
            </a:pP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“ЗОЛОТОЙ</a:t>
            </a:r>
            <a:r>
              <a:rPr lang="en-US" sz="3150" b="1" kern="0" spc="-126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 </a:t>
            </a:r>
            <a:r>
              <a:rPr lang="en-US" sz="315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СТАНДАРТ”</a:t>
            </a:r>
            <a:endParaRPr lang="en-US" sz="31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97a-4a14-7c99-b420-8496cfd6e821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297a-4a14-7c99-b420-8496cfd6e821 ыввы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52450" y="40576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52450" y="53054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52450" y="65627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52450" y="7820025"/>
            <a:ext cx="1038225" cy="1038225"/>
          </a:xfrm>
          <a:prstGeom prst="rect">
            <a:avLst/>
          </a:prstGeom>
        </p:spPr>
      </p:pic>
      <p:sp>
        <p:nvSpPr>
          <p:cNvPr id="9" name="TUBE 111624 700"/>
          <p:cNvSpPr/>
          <p:nvPr/>
        </p:nvSpPr>
        <p:spPr>
          <a:xfrm>
            <a:off x="2057400" y="42195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TUBE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1116/24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700 мл</a:t>
            </a:r>
            <a:endParaRPr lang="en-US" sz="1275" dirty="0"/>
          </a:p>
        </p:txBody>
      </p:sp>
      <p:sp>
        <p:nvSpPr>
          <p:cNvPr id="10" name="LIBERTY SANDWICH-S 270 25435-S01 6"/>
          <p:cNvSpPr/>
          <p:nvPr/>
        </p:nvSpPr>
        <p:spPr>
          <a:xfrm>
            <a:off x="2057400" y="6562725"/>
            <a:ext cx="24860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LIBERTY SANDWICH-S 270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25435-S.01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 клиньев, металлическая застежка</a:t>
            </a:r>
            <a:endParaRPr lang="en-US" sz="1275" dirty="0"/>
          </a:p>
        </p:txBody>
      </p:sp>
      <p:sp>
        <p:nvSpPr>
          <p:cNvPr id="11" name="LIBRA 220 52104126 100   220 2"/>
          <p:cNvSpPr/>
          <p:nvPr/>
        </p:nvSpPr>
        <p:spPr>
          <a:xfrm>
            <a:off x="2057400" y="5314950"/>
            <a:ext cx="25622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унисекс оверсайз LIBRA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52104.126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плотность 220 г/м2.</a:t>
            </a:r>
            <a:endParaRPr lang="en-US" sz="1275" dirty="0"/>
          </a:p>
        </p:txBody>
      </p:sp>
      <p:sp>
        <p:nvSpPr>
          <p:cNvPr id="12" name="Text 4"/>
          <p:cNvSpPr/>
          <p:nvPr/>
        </p:nvSpPr>
        <p:spPr>
          <a:xfrm>
            <a:off x="552450" y="2143125"/>
            <a:ext cx="47148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производителей напитков и технологов производства. Символизирует точность,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контроль</a:t>
            </a:r>
            <a:r>
              <a:rPr lang="en-US" sz="1500" kern="0" spc="10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качества</a:t>
            </a:r>
            <a:r>
              <a:rPr lang="en-US" sz="1500" kern="0" spc="3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современные</a:t>
            </a:r>
            <a:r>
              <a:rPr lang="en-US" sz="1500" kern="0" spc="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технологии. Для корпоративных</a:t>
            </a:r>
            <a:r>
              <a:rPr lang="en-US" sz="1500" kern="0" spc="34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персоналу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заводов и презентаций партнёрам.</a:t>
            </a:r>
            <a:endParaRPr lang="en-US" sz="1500" dirty="0"/>
          </a:p>
        </p:txBody>
      </p:sp>
      <p:sp>
        <p:nvSpPr>
          <p:cNvPr id="13" name="YOPLAT 34557201"/>
          <p:cNvSpPr/>
          <p:nvPr/>
        </p:nvSpPr>
        <p:spPr>
          <a:xfrm>
            <a:off x="2066925" y="78771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Контейнер для еды YOPLAT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345572/01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ложкой, пластик</a:t>
            </a:r>
            <a:endParaRPr lang="en-US" sz="1275" dirty="0"/>
          </a:p>
        </p:txBody>
      </p:sp>
      <p:sp>
        <p:nvSpPr>
          <p:cNvPr id="14" name="Text 6"/>
          <p:cNvSpPr/>
          <p:nvPr/>
        </p:nvSpPr>
        <p:spPr>
          <a:xfrm>
            <a:off x="552450" y="600075"/>
            <a:ext cx="4600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“ЛИНИЯ РАЗЛИВА”</a:t>
            </a:r>
            <a:endParaRPr lang="en-US" sz="33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4919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ерма в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51435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64770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7810500"/>
            <a:ext cx="1038225" cy="1038225"/>
          </a:xfrm>
          <a:prstGeom prst="rect">
            <a:avLst/>
          </a:prstGeom>
        </p:spPr>
      </p:pic>
      <p:sp>
        <p:nvSpPr>
          <p:cNvPr id="7" name="DISTILLER 725135 500"/>
          <p:cNvSpPr/>
          <p:nvPr/>
        </p:nvSpPr>
        <p:spPr>
          <a:xfrm>
            <a:off x="14630400" y="5276850"/>
            <a:ext cx="2514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DISTILLER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7251/35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500мл, нержавеющая сталь, бамбук.</a:t>
            </a:r>
            <a:endParaRPr lang="en-US" sz="1275" dirty="0"/>
          </a:p>
        </p:txBody>
      </p:sp>
      <p:sp>
        <p:nvSpPr>
          <p:cNvPr id="8" name="CAPPUCCINO 2780035"/>
          <p:cNvSpPr/>
          <p:nvPr/>
        </p:nvSpPr>
        <p:spPr>
          <a:xfrm>
            <a:off x="14630400" y="6553200"/>
            <a:ext cx="2514600" cy="895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Чайная/кофейная пара CAPPUCCINO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27800/35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фарфор</a:t>
            </a:r>
            <a:endParaRPr lang="en-US" sz="1275" dirty="0"/>
          </a:p>
        </p:txBody>
      </p:sp>
      <p:sp>
        <p:nvSpPr>
          <p:cNvPr id="9" name="Al 4 3716935 4000  1169098"/>
          <p:cNvSpPr/>
          <p:nvPr/>
        </p:nvSpPr>
        <p:spPr>
          <a:xfrm>
            <a:off x="14630400" y="7924800"/>
            <a:ext cx="2514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Al 4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37169/35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(4000 мАч), 11х6.9х0,98 см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13077825" y="2228850"/>
            <a:ext cx="4914900" cy="1724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селекционеров,</a:t>
            </a:r>
            <a:r>
              <a:rPr lang="en-US" sz="1500" kern="0" spc="-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биотехнологов</a:t>
            </a:r>
            <a:r>
              <a:rPr lang="en-US" sz="1500" kern="0" spc="39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1500" kern="0" spc="-45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агрономов, как дань уважения их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труду и глубокой связи</a:t>
            </a:r>
            <a:r>
              <a:rPr lang="en-US" sz="1500" kern="0" spc="12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природой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Символизирует атмосферу уютной,</a:t>
            </a:r>
            <a:r>
              <a:rPr lang="en-US" sz="1500" kern="0" spc="-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деревенской</a:t>
            </a:r>
            <a:r>
              <a:rPr lang="en-US" sz="1500" kern="0" spc="3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жизни. Сет</a:t>
            </a:r>
            <a:r>
              <a:rPr lang="en-US" sz="1500" kern="0" spc="4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идеально подходит</a:t>
            </a:r>
            <a:r>
              <a:rPr lang="en-US" sz="1500" kern="0" spc="36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праздников внутри</a:t>
            </a:r>
            <a:r>
              <a:rPr lang="en-US" sz="1500" kern="0" spc="3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компании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</a:t>
            </a:r>
            <a:r>
              <a:rPr lang="en-US" sz="1500" kern="0" spc="-4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транслируя уют традиций, искренность и экологическую</a:t>
            </a:r>
            <a:r>
              <a:rPr lang="en-US" sz="1500" kern="0" spc="31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чистоту производства.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13077825" y="923925"/>
            <a:ext cx="4676775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“ФЕРМА”</a:t>
            </a:r>
            <a:endParaRPr lang="en-US" sz="33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ФФФФФФФФФФФФФФФФФФФФФФФФФ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ФФФФФФФФФФФФФФФФФФФФcxФФФФФ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10" name="MEMO 3390629  90140"/>
          <p:cNvSpPr/>
          <p:nvPr/>
        </p:nvSpPr>
        <p:spPr>
          <a:xfrm>
            <a:off x="2057400" y="3771900"/>
            <a:ext cx="1878497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MEMO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33906/29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размер 90х140 мм, блок в клетку</a:t>
            </a:r>
            <a:endParaRPr lang="en-US" sz="1275" dirty="0"/>
          </a:p>
        </p:txBody>
      </p:sp>
      <p:sp>
        <p:nvSpPr>
          <p:cNvPr id="11" name="POWELL 2550330    260"/>
          <p:cNvSpPr/>
          <p:nvPr/>
        </p:nvSpPr>
        <p:spPr>
          <a:xfrm>
            <a:off x="2057400" y="5114925"/>
            <a:ext cx="2076815" cy="1000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POWELL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25503.30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из переработанного хлопка 260</a:t>
            </a:r>
            <a:endParaRPr lang="en-US" sz="1275" dirty="0"/>
          </a:p>
        </p:txBody>
      </p:sp>
      <p:sp>
        <p:nvSpPr>
          <p:cNvPr id="12" name="Num 10 3717135 10000"/>
          <p:cNvSpPr/>
          <p:nvPr/>
        </p:nvSpPr>
        <p:spPr>
          <a:xfrm>
            <a:off x="2057400" y="6467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Num 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37171/35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10000 мАч</a:t>
            </a:r>
            <a:endParaRPr lang="en-US" sz="1275" dirty="0"/>
          </a:p>
        </p:txBody>
      </p:sp>
      <p:sp>
        <p:nvSpPr>
          <p:cNvPr id="13" name="N20 3802028"/>
          <p:cNvSpPr/>
          <p:nvPr/>
        </p:nvSpPr>
        <p:spPr>
          <a:xfrm>
            <a:off x="2057400" y="763905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38020/28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бумага</a:t>
            </a:r>
            <a:endParaRPr lang="en-US" sz="1275" dirty="0"/>
          </a:p>
        </p:txBody>
      </p:sp>
      <p:sp>
        <p:nvSpPr>
          <p:cNvPr id="14" name="ECO 116 1610230   100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 шоппер хлопковый ECO 116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16102/30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бязь, хлопок 100%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428625" y="17811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микробиологов, зоотехников. Символизирует искреннюю связь с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природой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экологическую чистоту каждого созданного продукта. Набор станет отличным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 запуску новой линейки или на корпоратив, транслируя ценность натурального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состава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честность бренда перед потребителем.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428625" y="466725"/>
            <a:ext cx="4343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“НАТУРПРОДУКТ”</a:t>
            </a:r>
            <a:endParaRPr lang="en-US" sz="33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76a-f4e1-739c-a487-94f172ec760dм с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019d176a-f4e1-739c-a487-94f172ec760dм с 1dsdds-восстановлено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6553" cy="10287000"/>
          </a:xfrm>
          <a:prstGeom prst="rect">
            <a:avLst/>
          </a:prstGeom>
        </p:spPr>
      </p:pic>
      <p:pic>
        <p:nvPicPr>
          <p:cNvPr id="4" name="019d176a-f4e1-739c-a487-94f172ec760dм с 1dsdds-восстановлено 2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5" name="Rectangle 5"/>
          <p:cNvSpPr/>
          <p:nvPr/>
        </p:nvSpPr>
        <p:spPr>
          <a:xfrm>
            <a:off x="12258675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801600" y="43053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801600" y="55721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801600" y="6838950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12801600" y="8105775"/>
            <a:ext cx="1038225" cy="1038225"/>
          </a:xfrm>
          <a:prstGeom prst="rect">
            <a:avLst/>
          </a:prstGeom>
        </p:spPr>
      </p:pic>
      <p:sp>
        <p:nvSpPr>
          <p:cNvPr id="10" name="Shop 19901501 42  39  13  100"/>
          <p:cNvSpPr/>
          <p:nvPr/>
        </p:nvSpPr>
        <p:spPr>
          <a:xfrm>
            <a:off x="14316075" y="4305300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"Shop"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199015/01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42 х 39 х 13 см, 100% полиуретан</a:t>
            </a:r>
            <a:endParaRPr lang="en-US" sz="1275" dirty="0"/>
          </a:p>
        </p:txBody>
      </p:sp>
      <p:sp>
        <p:nvSpPr>
          <p:cNvPr id="11" name="mini Bluetooth- Sound Burger Ellipse 2653108"/>
          <p:cNvSpPr/>
          <p:nvPr/>
        </p:nvSpPr>
        <p:spPr>
          <a:xfrm>
            <a:off x="14316075" y="5648325"/>
            <a:ext cx="24955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Портативная mini Bluetooth-колонка Sound Burger "Ellipse"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26531/08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металл</a:t>
            </a:r>
            <a:endParaRPr lang="en-US" sz="1275" dirty="0"/>
          </a:p>
        </p:txBody>
      </p:sp>
      <p:sp>
        <p:nvSpPr>
          <p:cNvPr id="12" name="PASEO 770001 600"/>
          <p:cNvSpPr/>
          <p:nvPr/>
        </p:nvSpPr>
        <p:spPr>
          <a:xfrm>
            <a:off x="14316075" y="7000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PASEO,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7700/01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600 мл; пластик</a:t>
            </a:r>
            <a:endParaRPr lang="en-US" sz="1275" dirty="0"/>
          </a:p>
        </p:txBody>
      </p:sp>
      <p:sp>
        <p:nvSpPr>
          <p:cNvPr id="13" name="-  BERN WOMEN 210 35300740 100"/>
          <p:cNvSpPr/>
          <p:nvPr/>
        </p:nvSpPr>
        <p:spPr>
          <a:xfrm>
            <a:off x="14316075" y="817245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Рубашка-поло женская BERN WOMEN 210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353007.40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</a:t>
            </a:r>
            <a:endParaRPr lang="en-US" sz="1275" dirty="0"/>
          </a:p>
        </p:txBody>
      </p:sp>
      <p:sp>
        <p:nvSpPr>
          <p:cNvPr id="14" name="-  -"/>
          <p:cNvSpPr/>
          <p:nvPr/>
        </p:nvSpPr>
        <p:spPr>
          <a:xfrm>
            <a:off x="12639675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топ-менеджмента и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партнёров-ритейлеров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.</a:t>
            </a:r>
            <a:r>
              <a:rPr lang="ru-RU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Нектар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— это синергия безупречного контроля и передовых технологий, которую оценят самые взыскательные клиенты. Станет прекрасным подарком на отраслевых форумах, запуске премиальной линейки.</a:t>
            </a:r>
            <a:endParaRPr lang="en-US" sz="1500" dirty="0"/>
          </a:p>
        </p:txBody>
      </p:sp>
      <p:sp>
        <p:nvSpPr>
          <p:cNvPr id="15" name="Text 6"/>
          <p:cNvSpPr/>
          <p:nvPr/>
        </p:nvSpPr>
        <p:spPr>
          <a:xfrm>
            <a:off x="12687300" y="666750"/>
            <a:ext cx="24574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“НЕКТАР”</a:t>
            </a:r>
            <a:endParaRPr lang="en-US" sz="33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аы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9" name="- RILY 2124225  5"/>
          <p:cNvSpPr/>
          <p:nvPr/>
        </p:nvSpPr>
        <p:spPr>
          <a:xfrm>
            <a:off x="2057400" y="39147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Бизнес-блокнот "RILY"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21242/25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А5, блок в точку</a:t>
            </a:r>
            <a:endParaRPr lang="en-US" sz="1275" dirty="0"/>
          </a:p>
        </p:txBody>
      </p:sp>
      <p:sp>
        <p:nvSpPr>
          <p:cNvPr id="10" name="GOAL-S 252002-S03 100   1152"/>
          <p:cNvSpPr/>
          <p:nvPr/>
        </p:nvSpPr>
        <p:spPr>
          <a:xfrm>
            <a:off x="2057400" y="51149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Бандана GOAL-S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252002-S.03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переработанный полиэстер, 115г/м2.</a:t>
            </a:r>
            <a:endParaRPr lang="en-US" sz="1275" dirty="0"/>
          </a:p>
        </p:txBody>
      </p:sp>
      <p:sp>
        <p:nvSpPr>
          <p:cNvPr id="11" name="LUANDA 150 35100023   100  150 2"/>
          <p:cNvSpPr/>
          <p:nvPr/>
        </p:nvSpPr>
        <p:spPr>
          <a:xfrm>
            <a:off x="2057400" y="6467475"/>
            <a:ext cx="2571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LUANDA 150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351000.23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кардный хлопок 100%, плотность 150 г/м2</a:t>
            </a:r>
            <a:endParaRPr lang="en-US" sz="1275" dirty="0"/>
          </a:p>
        </p:txBody>
      </p:sp>
      <p:sp>
        <p:nvSpPr>
          <p:cNvPr id="12" name="N16 3801903 ABS    soft touch"/>
          <p:cNvSpPr/>
          <p:nvPr/>
        </p:nvSpPr>
        <p:spPr>
          <a:xfrm>
            <a:off x="2057400" y="763905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N16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38019/03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ABS пластик с покрытием soft touch.</a:t>
            </a:r>
            <a:endParaRPr lang="en-US" sz="1275" dirty="0"/>
          </a:p>
        </p:txBody>
      </p:sp>
      <p:sp>
        <p:nvSpPr>
          <p:cNvPr id="13" name="FORTE 60210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FORTE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602/10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4" name="FMCG"/>
          <p:cNvSpPr/>
          <p:nvPr/>
        </p:nvSpPr>
        <p:spPr>
          <a:xfrm>
            <a:off x="38100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селекционеров и агрономов.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Этот сет олицетворяет динамичный цикл жизни продукта в сферах FMCG и агробизнеса. Лучший подарок на старте сезона, а так же для корпоративных тимбилдингов и выездов на природу — как мерч, объединяющий команду.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5" y="666750"/>
            <a:ext cx="509387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“КУЛЬТУРА РОСТА”</a:t>
            </a:r>
            <a:endParaRPr lang="en-US" sz="33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кус традиций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46005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9340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7267575"/>
            <a:ext cx="1038225" cy="1038225"/>
          </a:xfrm>
          <a:prstGeom prst="rect">
            <a:avLst/>
          </a:prstGeom>
        </p:spPr>
      </p:pic>
      <p:sp>
        <p:nvSpPr>
          <p:cNvPr id="7" name="ROBER 34695425 100"/>
          <p:cNvSpPr/>
          <p:nvPr/>
        </p:nvSpPr>
        <p:spPr>
          <a:xfrm>
            <a:off x="14697075" y="48196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Фартук джинсовый ROBER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346954/25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 </a:t>
            </a:r>
            <a:endParaRPr lang="en-US" sz="1275" dirty="0"/>
          </a:p>
        </p:txBody>
      </p:sp>
      <p:sp>
        <p:nvSpPr>
          <p:cNvPr id="8" name="BRIE 33602   -"/>
          <p:cNvSpPr/>
          <p:nvPr/>
        </p:nvSpPr>
        <p:spPr>
          <a:xfrm>
            <a:off x="14697075" y="59912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Набор для сыра BRIE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33602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сталь, дерево-акация, картон.</a:t>
            </a:r>
            <a:endParaRPr lang="en-US" sz="1275" dirty="0"/>
          </a:p>
        </p:txBody>
      </p:sp>
      <p:sp>
        <p:nvSpPr>
          <p:cNvPr id="9" name="LAVIP 346788"/>
          <p:cNvSpPr/>
          <p:nvPr/>
        </p:nvSpPr>
        <p:spPr>
          <a:xfrm>
            <a:off x="14639925" y="7229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Штопор с открывалкой многофункциональный LAVIP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346788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нержавеющая сталь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13182600" y="2447925"/>
            <a:ext cx="4714875" cy="1200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производителей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традиционных продуктов и семейных брендов.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Акцент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ценность, связь поколений, проверенные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рецептуры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душевность.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Подходит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юбилеев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компаний</a:t>
            </a:r>
            <a:r>
              <a:rPr lang="en-US" sz="1500" kern="0" spc="-16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подарков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партнёрам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клиентам.</a:t>
            </a:r>
            <a:endParaRPr lang="en-US" sz="1500" dirty="0"/>
          </a:p>
        </p:txBody>
      </p:sp>
      <p:sp>
        <p:nvSpPr>
          <p:cNvPr id="11" name="Text 5"/>
          <p:cNvSpPr/>
          <p:nvPr/>
        </p:nvSpPr>
        <p:spPr>
          <a:xfrm>
            <a:off x="13134975" y="885825"/>
            <a:ext cx="458152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“ВКУС ТРАДИЦИЙ”</a:t>
            </a:r>
            <a:endParaRPr lang="en-US" sz="33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вааааау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Монтажная оыффбласть 1вааааау 2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7261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909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505777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6324600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7591425"/>
            <a:ext cx="1038225" cy="1038225"/>
          </a:xfrm>
          <a:prstGeom prst="rect">
            <a:avLst/>
          </a:prstGeom>
        </p:spPr>
      </p:pic>
      <p:pic>
        <p:nvPicPr>
          <p:cNvPr id="9" name="Mask group" descr="preencoded.png"/>
          <p:cNvPicPr>
            <a:picLocks noChangeAspect="1"/>
          </p:cNvPicPr>
          <p:nvPr/>
        </p:nvPicPr>
        <p:blipFill>
          <a:blip r:embed="rId9"/>
          <a:srcRect/>
          <a:stretch/>
        </p:blipFill>
        <p:spPr>
          <a:xfrm>
            <a:off x="542925" y="8858250"/>
            <a:ext cx="1038225" cy="1038225"/>
          </a:xfrm>
          <a:prstGeom prst="rect">
            <a:avLst/>
          </a:prstGeom>
        </p:spPr>
      </p:pic>
      <p:sp>
        <p:nvSpPr>
          <p:cNvPr id="10" name="REACH 51101319"/>
          <p:cNvSpPr/>
          <p:nvPr/>
        </p:nvSpPr>
        <p:spPr>
          <a:xfrm>
            <a:off x="2057400" y="3790950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Перчатки REACH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51101/319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сенсорные </a:t>
            </a:r>
            <a:endParaRPr lang="en-US" sz="1275" dirty="0"/>
          </a:p>
        </p:txBody>
      </p:sp>
      <p:sp>
        <p:nvSpPr>
          <p:cNvPr id="11" name="HELSINKI 260 35600035  100"/>
          <p:cNvSpPr/>
          <p:nvPr/>
        </p:nvSpPr>
        <p:spPr>
          <a:xfrm>
            <a:off x="2057400" y="51339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Толстовка мужская HELSINKI 260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356000.35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флис, 100% полиэстер</a:t>
            </a:r>
            <a:endParaRPr lang="en-US" sz="1275" dirty="0"/>
          </a:p>
        </p:txBody>
      </p:sp>
      <p:sp>
        <p:nvSpPr>
          <p:cNvPr id="12" name="BIRK 230 2551235  100"/>
          <p:cNvSpPr/>
          <p:nvPr/>
        </p:nvSpPr>
        <p:spPr>
          <a:xfrm>
            <a:off x="2057400" y="6486525"/>
            <a:ext cx="239077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Шапка флисовая BIRK 230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25512.35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флис, 100% переработанный полиэстер</a:t>
            </a:r>
            <a:endParaRPr lang="en-US" sz="1275" dirty="0"/>
          </a:p>
        </p:txBody>
      </p:sp>
      <p:sp>
        <p:nvSpPr>
          <p:cNvPr id="13" name="- FELTY 3283930 12  3  RPET"/>
          <p:cNvSpPr/>
          <p:nvPr/>
        </p:nvSpPr>
        <p:spPr>
          <a:xfrm>
            <a:off x="2057400" y="765810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Брелок-ремувка FELTY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32839/30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12 х 3 см, RPET фетр</a:t>
            </a:r>
            <a:endParaRPr lang="en-US" sz="1275" dirty="0"/>
          </a:p>
        </p:txBody>
      </p:sp>
      <p:sp>
        <p:nvSpPr>
          <p:cNvPr id="14" name="FELTY 246229 34 x 22 x 15"/>
          <p:cNvSpPr/>
          <p:nvPr/>
        </p:nvSpPr>
        <p:spPr>
          <a:xfrm>
            <a:off x="2057400" y="8972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Термосумка "FELTY"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2462/29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34 x 22 x 15 см, фетр</a:t>
            </a:r>
            <a:endParaRPr lang="en-US" sz="1275" dirty="0"/>
          </a:p>
        </p:txBody>
      </p:sp>
      <p:sp>
        <p:nvSpPr>
          <p:cNvPr id="15" name="Text 6"/>
          <p:cNvSpPr/>
          <p:nvPr/>
        </p:nvSpPr>
        <p:spPr>
          <a:xfrm>
            <a:off x="381000" y="20288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логистов и ритейлеров. Это забота о людях, которые поддерживают стандарты качества в любых климатических условиях. Сет станет лучшим подарком к профессиональным праздникам работников пищевой промышленности.</a:t>
            </a:r>
            <a:endParaRPr lang="en-US" sz="1500" dirty="0"/>
          </a:p>
        </p:txBody>
      </p:sp>
      <p:sp>
        <p:nvSpPr>
          <p:cNvPr id="16" name="Text 7"/>
          <p:cNvSpPr/>
          <p:nvPr/>
        </p:nvSpPr>
        <p:spPr>
          <a:xfrm>
            <a:off x="381000" y="695325"/>
            <a:ext cx="498157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“ГРАДУС КАЧЕСТВА”</a:t>
            </a:r>
            <a:endParaRPr lang="en-US" sz="33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жжжжжж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230225" y="41052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230225" y="53721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230225" y="6638925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230225" y="7905750"/>
            <a:ext cx="1038225" cy="1038225"/>
          </a:xfrm>
          <a:prstGeom prst="rect">
            <a:avLst/>
          </a:prstGeom>
        </p:spPr>
      </p:pic>
      <p:sp>
        <p:nvSpPr>
          <p:cNvPr id="8" name="REACH 51101275 100"/>
          <p:cNvSpPr/>
          <p:nvPr/>
        </p:nvSpPr>
        <p:spPr>
          <a:xfrm>
            <a:off x="14744700" y="42195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Перчатки сенсорные REACH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51101/275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акрил</a:t>
            </a:r>
            <a:endParaRPr lang="en-US" sz="1275" dirty="0"/>
          </a:p>
        </p:txBody>
      </p:sp>
      <p:sp>
        <p:nvSpPr>
          <p:cNvPr id="9" name="OFFROAD 725335 400"/>
          <p:cNvSpPr/>
          <p:nvPr/>
        </p:nvSpPr>
        <p:spPr>
          <a:xfrm>
            <a:off x="14744700" y="54483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Термокружка OFFROAD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7253/35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400мл</a:t>
            </a:r>
            <a:endParaRPr lang="en-US" sz="1275" dirty="0"/>
          </a:p>
        </p:txBody>
      </p:sp>
      <p:sp>
        <p:nvSpPr>
          <p:cNvPr id="10" name="WIND 2544317"/>
          <p:cNvSpPr/>
          <p:nvPr/>
        </p:nvSpPr>
        <p:spPr>
          <a:xfrm>
            <a:off x="14744700" y="67532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Шапка WIND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25443.17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вязаная двойная с отворотом</a:t>
            </a:r>
            <a:endParaRPr lang="en-US" sz="1275" dirty="0"/>
          </a:p>
        </p:txBody>
      </p:sp>
      <p:sp>
        <p:nvSpPr>
          <p:cNvPr id="11" name="Simple 19901435 45  32  13  100"/>
          <p:cNvSpPr/>
          <p:nvPr/>
        </p:nvSpPr>
        <p:spPr>
          <a:xfrm>
            <a:off x="14744700" y="7972425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водостойкий "Simple"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199014/35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45 х 32 х 13 см, 100% полиуретан</a:t>
            </a:r>
            <a:endParaRPr lang="en-US" sz="1275" dirty="0"/>
          </a:p>
        </p:txBody>
      </p:sp>
      <p:sp>
        <p:nvSpPr>
          <p:cNvPr id="12" name="Text 5"/>
          <p:cNvSpPr/>
          <p:nvPr/>
        </p:nvSpPr>
        <p:spPr>
          <a:xfrm>
            <a:off x="1301115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тех, кто создает продукт — агрономы, технологи, работники производства. Капсула транслирует глубокую благодарность за их ежедневный труд и верность традициям качества, становясь идеальным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подарком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 честь успешного запуска нового продукта.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3058775" y="666750"/>
            <a:ext cx="37909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“ТЕПЛО И УЮТ”</a:t>
            </a:r>
            <a:endParaRPr lang="en-US" sz="33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4242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26df-3d9f-7248-a69f-5ce0dbf942ed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6"/>
          <p:cNvSpPr/>
          <p:nvPr/>
        </p:nvSpPr>
        <p:spPr>
          <a:xfrm>
            <a:off x="0" y="-1114425"/>
            <a:ext cx="5667375" cy="12515850"/>
          </a:xfrm>
          <a:prstGeom prst="roundRect">
            <a:avLst>
              <a:gd name="adj" fmla="val 16471"/>
            </a:avLst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390525" y="444817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390525" y="57816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390525" y="7115175"/>
            <a:ext cx="1038225" cy="1038225"/>
          </a:xfrm>
          <a:prstGeom prst="rect">
            <a:avLst/>
          </a:prstGeom>
        </p:spPr>
      </p:pic>
      <p:sp>
        <p:nvSpPr>
          <p:cNvPr id="7" name="LONG DRINK 32901       700"/>
          <p:cNvSpPr/>
          <p:nvPr/>
        </p:nvSpPr>
        <p:spPr>
          <a:xfrm>
            <a:off x="1905000" y="4448175"/>
            <a:ext cx="24574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LONG DRINK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32901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 контейнером для фруктов и трубочкой, 700мл</a:t>
            </a:r>
            <a:endParaRPr lang="en-US" sz="1275" dirty="0"/>
          </a:p>
        </p:txBody>
      </p:sp>
      <p:sp>
        <p:nvSpPr>
          <p:cNvPr id="8" name="Go 1680529 4129155  90  10"/>
          <p:cNvSpPr/>
          <p:nvPr/>
        </p:nvSpPr>
        <p:spPr>
          <a:xfrm>
            <a:off x="1905000" y="5838825"/>
            <a:ext cx="24574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Рюкзак водостойкий "Go"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16805/29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41х29х15,5 см, 90% полиуретан 10% полиэстер</a:t>
            </a:r>
            <a:endParaRPr lang="en-US" sz="1275" dirty="0"/>
          </a:p>
        </p:txBody>
      </p:sp>
      <p:sp>
        <p:nvSpPr>
          <p:cNvPr id="9" name="COLIN 52103382 100   280"/>
          <p:cNvSpPr/>
          <p:nvPr/>
        </p:nvSpPr>
        <p:spPr>
          <a:xfrm>
            <a:off x="1905000" y="72294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Ветровка унисекс COLIN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52103.382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полиэстер, плотность 280Т</a:t>
            </a:r>
            <a:endParaRPr lang="en-US" sz="1275" dirty="0"/>
          </a:p>
        </p:txBody>
      </p:sp>
      <p:sp>
        <p:nvSpPr>
          <p:cNvPr id="10" name="Text 4"/>
          <p:cNvSpPr/>
          <p:nvPr/>
        </p:nvSpPr>
        <p:spPr>
          <a:xfrm>
            <a:off x="600075" y="885825"/>
            <a:ext cx="29146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“МАРШРУТ”</a:t>
            </a:r>
            <a:endParaRPr lang="en-US" sz="3375" dirty="0"/>
          </a:p>
        </p:txBody>
      </p:sp>
      <p:sp>
        <p:nvSpPr>
          <p:cNvPr id="11" name="Text 5"/>
          <p:cNvSpPr/>
          <p:nvPr/>
        </p:nvSpPr>
        <p:spPr>
          <a:xfrm>
            <a:off x="485775" y="2447925"/>
            <a:ext cx="4714875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мерчендайзеров, логистов, региональных менеджеров. Путь к успеху состоит из тысяч малых дистанций.</a:t>
            </a:r>
            <a:r>
              <a:rPr lang="en-US" sz="1500" kern="0" spc="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Подходит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отраслевых</a:t>
            </a:r>
            <a:r>
              <a:rPr lang="ru-RU" sz="1500" dirty="0"/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праздников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внутренних корпаративов.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я презасчсы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3182600" y="415290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4864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68199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8210550"/>
            <a:ext cx="1038225" cy="1038225"/>
          </a:xfrm>
          <a:prstGeom prst="rect">
            <a:avLst/>
          </a:prstGeom>
        </p:spPr>
      </p:pic>
      <p:sp>
        <p:nvSpPr>
          <p:cNvPr id="8" name="- CORE 99573630 300D 100"/>
          <p:cNvSpPr/>
          <p:nvPr/>
        </p:nvSpPr>
        <p:spPr>
          <a:xfrm>
            <a:off x="14697075" y="4267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Конференц-сумка CORE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995736/30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300D, 100% полиэстер. </a:t>
            </a:r>
            <a:endParaRPr lang="en-US" sz="1275" dirty="0"/>
          </a:p>
        </p:txBody>
      </p:sp>
      <p:sp>
        <p:nvSpPr>
          <p:cNvPr id="9" name="- BIGGY 212181530  B5"/>
          <p:cNvSpPr/>
          <p:nvPr/>
        </p:nvSpPr>
        <p:spPr>
          <a:xfrm>
            <a:off x="14697075" y="56007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Бизнес-блокнот BIGGY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21218/15/30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формат B5, в клетку</a:t>
            </a:r>
            <a:endParaRPr lang="en-US" sz="1275" dirty="0"/>
          </a:p>
        </p:txBody>
      </p:sp>
      <p:sp>
        <p:nvSpPr>
          <p:cNvPr id="10" name="VIEW 2944335   soft touch"/>
          <p:cNvSpPr/>
          <p:nvPr/>
        </p:nvSpPr>
        <p:spPr>
          <a:xfrm>
            <a:off x="14658975" y="69342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VIEW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29443/35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пластик/металл, покрытие soft touch</a:t>
            </a:r>
            <a:endParaRPr lang="en-US" sz="1275" dirty="0"/>
          </a:p>
        </p:txBody>
      </p:sp>
      <p:sp>
        <p:nvSpPr>
          <p:cNvPr id="11" name="VALLEY 50505102 5"/>
          <p:cNvSpPr/>
          <p:nvPr/>
        </p:nvSpPr>
        <p:spPr>
          <a:xfrm>
            <a:off x="14697075" y="83248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Бейсболка VALLEY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50505/102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 клиньев, металлическая застежка</a:t>
            </a:r>
            <a:endParaRPr lang="en-US" sz="1275" dirty="0"/>
          </a:p>
        </p:txBody>
      </p:sp>
      <p:sp>
        <p:nvSpPr>
          <p:cNvPr id="12" name="-   FMCG-"/>
          <p:cNvSpPr/>
          <p:nvPr/>
        </p:nvSpPr>
        <p:spPr>
          <a:xfrm>
            <a:off x="13192125" y="2181225"/>
            <a:ext cx="4905375" cy="141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маркетологов,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бренд-менеджеров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команд FMCG-компаний. Этот сет символизирует путь продукта от смелой идеи до его триумфального появления на полке, объединяя в себе искусство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коммуникаций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эстетику упаковки.</a:t>
            </a:r>
            <a:r>
              <a:rPr lang="en-US" sz="1500" kern="0" spc="-31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сотрудников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и партнёров из ритейла.</a:t>
            </a:r>
            <a:endParaRPr lang="en-US" sz="1500" dirty="0"/>
          </a:p>
        </p:txBody>
      </p:sp>
      <p:sp>
        <p:nvSpPr>
          <p:cNvPr id="13" name="Text 6"/>
          <p:cNvSpPr/>
          <p:nvPr/>
        </p:nvSpPr>
        <p:spPr>
          <a:xfrm>
            <a:off x="13182600" y="619125"/>
            <a:ext cx="472440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“БРЕНД НА ПОЛКЕ”</a:t>
            </a:r>
            <a:endParaRPr lang="en-US" sz="33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19d16e7-ee84-7712-9379-5fa27ccf87f4ссссссссссссссссссс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5038725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377190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3055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7237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39200"/>
            <a:ext cx="1038225" cy="1038225"/>
          </a:xfrm>
          <a:prstGeom prst="rect">
            <a:avLst/>
          </a:prstGeom>
        </p:spPr>
      </p:pic>
      <p:sp>
        <p:nvSpPr>
          <p:cNvPr id="9" name="TELMAK 34615924 A5"/>
          <p:cNvSpPr/>
          <p:nvPr/>
        </p:nvSpPr>
        <p:spPr>
          <a:xfrm>
            <a:off x="2057400" y="399097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Блокнот TELMAK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346159/24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A5, хлопок</a:t>
            </a:r>
            <a:endParaRPr lang="en-US" sz="1275" dirty="0"/>
          </a:p>
        </p:txBody>
      </p:sp>
      <p:sp>
        <p:nvSpPr>
          <p:cNvPr id="10" name="441244    12462"/>
          <p:cNvSpPr/>
          <p:nvPr/>
        </p:nvSpPr>
        <p:spPr>
          <a:xfrm>
            <a:off x="2057400" y="514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Доска для чистки рыбы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441244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деревянная, с зажимом, 12*46*2см, бук</a:t>
            </a:r>
            <a:endParaRPr lang="en-US" sz="1275" dirty="0"/>
          </a:p>
        </p:txBody>
      </p:sp>
      <p:sp>
        <p:nvSpPr>
          <p:cNvPr id="11" name="N17 3801724 ABS"/>
          <p:cNvSpPr/>
          <p:nvPr/>
        </p:nvSpPr>
        <p:spPr>
          <a:xfrm>
            <a:off x="2057400" y="63912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N17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38017/24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Бамбук/ABS пластик с пшеничным волокном</a:t>
            </a:r>
            <a:endParaRPr lang="en-US" sz="1275" dirty="0"/>
          </a:p>
        </p:txBody>
      </p:sp>
      <p:sp>
        <p:nvSpPr>
          <p:cNvPr id="12" name="PHOENIX 320 35500115 50   50"/>
          <p:cNvSpPr/>
          <p:nvPr/>
        </p:nvSpPr>
        <p:spPr>
          <a:xfrm>
            <a:off x="2057400" y="7639050"/>
            <a:ext cx="21336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Толстовка PHOENIX 320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355001.15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50% кардный хлопок, 50% полиэстер</a:t>
            </a:r>
            <a:endParaRPr lang="en-US" sz="1275" dirty="0"/>
          </a:p>
        </p:txBody>
      </p:sp>
      <p:sp>
        <p:nvSpPr>
          <p:cNvPr id="13" name="- FRESH 2970115"/>
          <p:cNvSpPr/>
          <p:nvPr/>
        </p:nvSpPr>
        <p:spPr>
          <a:xfrm>
            <a:off x="2057400" y="895350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Ланч-бокс FRESH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29701/15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4" name="Text 6"/>
          <p:cNvSpPr/>
          <p:nvPr/>
        </p:nvSpPr>
        <p:spPr>
          <a:xfrm>
            <a:off x="428625" y="22574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технологов и производственного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персонала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транслирует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высокую точность  на каждом этапе. Идеально подходит для вручения на корпоративных мероприятиях, посвященных  достижениям в отрасли.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5" y="619125"/>
            <a:ext cx="5076825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000" dirty="0"/>
          </a:p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“ПРОИЗВОДСТВЕННЫЙ</a:t>
            </a:r>
            <a:endParaRPr lang="en-US" sz="3000" dirty="0"/>
          </a:p>
          <a:p>
            <a:pPr marL="0" indent="0" algn="l">
              <a:lnSpc>
                <a:spcPts val="3750"/>
              </a:lnSpc>
              <a:buNone/>
            </a:pPr>
            <a:r>
              <a:rPr lang="en-US" sz="3000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ЦЕХ”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BD565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ОЛЕ НОВОЕ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ОЛЕчяч НОВОЕ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12444413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3182600" y="5048250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3182600" y="638175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3182600" y="7715250"/>
            <a:ext cx="1038225" cy="1038225"/>
          </a:xfrm>
          <a:prstGeom prst="rect">
            <a:avLst/>
          </a:prstGeom>
        </p:spPr>
      </p:pic>
      <p:sp>
        <p:nvSpPr>
          <p:cNvPr id="8" name="Pure 19635803 68  118"/>
          <p:cNvSpPr/>
          <p:nvPr/>
        </p:nvSpPr>
        <p:spPr>
          <a:xfrm>
            <a:off x="14697075" y="5162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Дождевик "Pure"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196358/03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68 х 118см, материал этиленвинилацетат</a:t>
            </a:r>
            <a:endParaRPr lang="en-US" sz="1275" dirty="0"/>
          </a:p>
        </p:txBody>
      </p:sp>
      <p:sp>
        <p:nvSpPr>
          <p:cNvPr id="9" name="SPRING 2980035 550250"/>
          <p:cNvSpPr/>
          <p:nvPr/>
        </p:nvSpPr>
        <p:spPr>
          <a:xfrm>
            <a:off x="14697075" y="63817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Бутылка для воды складная с карабином SPRING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29800/35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550/250 мл, силикон</a:t>
            </a:r>
            <a:endParaRPr lang="en-US" sz="1275" dirty="0"/>
          </a:p>
        </p:txBody>
      </p:sp>
      <p:sp>
        <p:nvSpPr>
          <p:cNvPr id="10" name="BUCKET POCKET 25453329 100"/>
          <p:cNvSpPr/>
          <p:nvPr/>
        </p:nvSpPr>
        <p:spPr>
          <a:xfrm>
            <a:off x="14697075" y="7829550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BUCKET POCKET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25453.329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нейлон</a:t>
            </a:r>
            <a:endParaRPr lang="en-US" sz="1275" dirty="0"/>
          </a:p>
        </p:txBody>
      </p:sp>
      <p:sp>
        <p:nvSpPr>
          <p:cNvPr id="11" name="Text 4"/>
          <p:cNvSpPr/>
          <p:nvPr/>
        </p:nvSpPr>
        <p:spPr>
          <a:xfrm>
            <a:off x="13182600" y="2343150"/>
            <a:ext cx="43434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фермеров, производственного персонала. Символизирует союз силы земли и производственной точности. Это идеальный подарок ко Дню работника сельского хозяйства, олицетворяющий признание честного труда и безупречного продукта.</a:t>
            </a:r>
            <a:endParaRPr lang="en-US" sz="1500" dirty="0"/>
          </a:p>
        </p:txBody>
      </p:sp>
      <p:sp>
        <p:nvSpPr>
          <p:cNvPr id="12" name="Text 5"/>
          <p:cNvSpPr/>
          <p:nvPr/>
        </p:nvSpPr>
        <p:spPr>
          <a:xfrm>
            <a:off x="13182600" y="781050"/>
            <a:ext cx="40957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“ПОЛЕ И ЗАВОД”</a:t>
            </a:r>
            <a:endParaRPr lang="en-US" sz="33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сччччя 2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3" name="Rectangle 5"/>
          <p:cNvSpPr/>
          <p:nvPr/>
        </p:nvSpPr>
        <p:spPr>
          <a:xfrm>
            <a:off x="0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4" name="Mask group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925" y="3752850"/>
            <a:ext cx="1038225" cy="1038225"/>
          </a:xfrm>
          <a:prstGeom prst="rect">
            <a:avLst/>
          </a:prstGeom>
        </p:spPr>
      </p:pic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42925" y="5019675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542925" y="6286500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542925" y="7553325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542925" y="8820150"/>
            <a:ext cx="1038225" cy="1038225"/>
          </a:xfrm>
          <a:prstGeom prst="rect">
            <a:avLst/>
          </a:prstGeom>
        </p:spPr>
      </p:pic>
      <p:sp>
        <p:nvSpPr>
          <p:cNvPr id="9" name="- FELTY 3283530 20585  RPET"/>
          <p:cNvSpPr/>
          <p:nvPr/>
        </p:nvSpPr>
        <p:spPr>
          <a:xfrm>
            <a:off x="2057400" y="3895725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Пенал-косметичка FELTY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32835/30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20,5х8,5 см, RPET фетр</a:t>
            </a:r>
            <a:endParaRPr lang="en-US" sz="1275" dirty="0"/>
          </a:p>
        </p:txBody>
      </p:sp>
      <p:sp>
        <p:nvSpPr>
          <p:cNvPr id="10" name="LIBRA 220 52104102 100"/>
          <p:cNvSpPr/>
          <p:nvPr/>
        </p:nvSpPr>
        <p:spPr>
          <a:xfrm>
            <a:off x="2057400" y="509587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Футболка унисекс оверсайз LIBRA 220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52104.102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</a:t>
            </a:r>
            <a:endParaRPr lang="en-US" sz="1275" dirty="0"/>
          </a:p>
        </p:txBody>
      </p:sp>
      <p:sp>
        <p:nvSpPr>
          <p:cNvPr id="11" name="- FELTY 3283630 RPET"/>
          <p:cNvSpPr/>
          <p:nvPr/>
        </p:nvSpPr>
        <p:spPr>
          <a:xfrm>
            <a:off x="2057400" y="6448425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Сумка-шоппер FELTY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32836/30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RPET фетр</a:t>
            </a:r>
            <a:endParaRPr lang="en-US" sz="1275" dirty="0"/>
          </a:p>
        </p:txBody>
      </p:sp>
      <p:sp>
        <p:nvSpPr>
          <p:cNvPr id="12" name="INTRO 97807303"/>
          <p:cNvSpPr/>
          <p:nvPr/>
        </p:nvSpPr>
        <p:spPr>
          <a:xfrm>
            <a:off x="2057400" y="7620000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Пуллер ремувка INTRO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978073/03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нейлон, металлический карабин</a:t>
            </a:r>
            <a:endParaRPr lang="en-US" sz="1275" dirty="0"/>
          </a:p>
        </p:txBody>
      </p:sp>
      <p:sp>
        <p:nvSpPr>
          <p:cNvPr id="13" name="Iron line 10 3717947 10000"/>
          <p:cNvSpPr/>
          <p:nvPr/>
        </p:nvSpPr>
        <p:spPr>
          <a:xfrm>
            <a:off x="2057400" y="8934450"/>
            <a:ext cx="2209800" cy="12287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Универсальный аккумулятор Iron line 10 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37179/47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10000 мАч, металл </a:t>
            </a:r>
            <a:endParaRPr lang="en-US" sz="1275" dirty="0"/>
          </a:p>
        </p:txBody>
      </p:sp>
      <p:sp>
        <p:nvSpPr>
          <p:cNvPr id="14" name="RD-"/>
          <p:cNvSpPr/>
          <p:nvPr/>
        </p:nvSpPr>
        <p:spPr>
          <a:xfrm>
            <a:off x="381000" y="199072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 инновационных команд, R&amp;D-отделов и маркетологов. Транслирует идею постоянного развития, смелых экспериментов и движения вперёд, к новым вкусам и технологиям. Идеальный подарок к стратегической сессии, отраслевому форуму.</a:t>
            </a:r>
            <a:endParaRPr lang="en-US" sz="1500" dirty="0"/>
          </a:p>
        </p:txBody>
      </p:sp>
      <p:sp>
        <p:nvSpPr>
          <p:cNvPr id="15" name="Text 7"/>
          <p:cNvSpPr/>
          <p:nvPr/>
        </p:nvSpPr>
        <p:spPr>
          <a:xfrm>
            <a:off x="428625" y="647700"/>
            <a:ext cx="3248025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“ДВИЖЕНИЕ”</a:t>
            </a:r>
            <a:endParaRPr lang="en-US" sz="3375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1F0F0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вся преза-восстановленоdddd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вся преза-восстановленоdddd 1 1" descr="preencoded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sp>
        <p:nvSpPr>
          <p:cNvPr id="4" name="Rectangle 5"/>
          <p:cNvSpPr/>
          <p:nvPr/>
        </p:nvSpPr>
        <p:spPr>
          <a:xfrm>
            <a:off x="12263438" y="-381000"/>
            <a:ext cx="6019800" cy="11049000"/>
          </a:xfrm>
          <a:prstGeom prst="rect">
            <a:avLst/>
          </a:prstGeom>
          <a:solidFill>
            <a:srgbClr val="FFFFFF">
              <a:alpha val="82000"/>
            </a:srgbClr>
          </a:solidFill>
          <a:ln/>
        </p:spPr>
      </p:sp>
      <p:pic>
        <p:nvPicPr>
          <p:cNvPr id="5" name="Mask group" descr="preencoded.png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2811125" y="4351641"/>
            <a:ext cx="1038225" cy="1038225"/>
          </a:xfrm>
          <a:prstGeom prst="rect">
            <a:avLst/>
          </a:prstGeom>
        </p:spPr>
      </p:pic>
      <p:pic>
        <p:nvPicPr>
          <p:cNvPr id="6" name="Mask group" descr="preencoded.png"/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2811125" y="5618466"/>
            <a:ext cx="1038225" cy="1038225"/>
          </a:xfrm>
          <a:prstGeom prst="rect">
            <a:avLst/>
          </a:prstGeom>
        </p:spPr>
      </p:pic>
      <p:pic>
        <p:nvPicPr>
          <p:cNvPr id="7" name="Mask group" descr="preencoded.png"/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12811125" y="6885291"/>
            <a:ext cx="1038225" cy="1038225"/>
          </a:xfrm>
          <a:prstGeom prst="rect">
            <a:avLst/>
          </a:prstGeom>
        </p:spPr>
      </p:pic>
      <p:pic>
        <p:nvPicPr>
          <p:cNvPr id="8" name="Mask group" descr="preencoded.png"/>
          <p:cNvPicPr>
            <a:picLocks noChangeAspect="1"/>
          </p:cNvPicPr>
          <p:nvPr/>
        </p:nvPicPr>
        <p:blipFill>
          <a:blip r:embed="rId8"/>
          <a:srcRect/>
          <a:stretch/>
        </p:blipFill>
        <p:spPr>
          <a:xfrm>
            <a:off x="12811125" y="8152116"/>
            <a:ext cx="1038225" cy="1038225"/>
          </a:xfrm>
          <a:prstGeom prst="rect">
            <a:avLst/>
          </a:prstGeom>
        </p:spPr>
      </p:pic>
      <p:sp>
        <p:nvSpPr>
          <p:cNvPr id="9" name="SURF 732000301  100  2102"/>
          <p:cNvSpPr/>
          <p:nvPr/>
        </p:nvSpPr>
        <p:spPr>
          <a:xfrm>
            <a:off x="14325600" y="4351641"/>
            <a:ext cx="295275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Ветровка водоотталкивающая унисекс SURF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732000.301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нейлон 100%, плотность 210г/м2.</a:t>
            </a:r>
            <a:endParaRPr lang="en-US" sz="1275" dirty="0"/>
          </a:p>
        </p:txBody>
      </p:sp>
      <p:sp>
        <p:nvSpPr>
          <p:cNvPr id="10" name="FOREVER 290 2545435 100  2902"/>
          <p:cNvSpPr/>
          <p:nvPr/>
        </p:nvSpPr>
        <p:spPr>
          <a:xfrm>
            <a:off x="14325600" y="5780391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Панама FOREVER 290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25454.35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100% хлопок, 290грм2</a:t>
            </a:r>
            <a:endParaRPr lang="en-US" sz="1275" dirty="0"/>
          </a:p>
        </p:txBody>
      </p:sp>
      <p:sp>
        <p:nvSpPr>
          <p:cNvPr id="11" name="SIMPLY FIRM 24742295"/>
          <p:cNvSpPr/>
          <p:nvPr/>
        </p:nvSpPr>
        <p:spPr>
          <a:xfrm>
            <a:off x="14325600" y="6951966"/>
            <a:ext cx="2447925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Ежедневник недатированный SIMPLY FIRM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24742/29</a:t>
            </a:r>
            <a:br/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А5, в линейку</a:t>
            </a:r>
            <a:endParaRPr lang="en-US" sz="1275" dirty="0"/>
          </a:p>
        </p:txBody>
      </p:sp>
      <p:sp>
        <p:nvSpPr>
          <p:cNvPr id="12" name="KIKI 39003"/>
          <p:cNvSpPr/>
          <p:nvPr/>
        </p:nvSpPr>
        <p:spPr>
          <a:xfrm>
            <a:off x="14325600" y="8314041"/>
            <a:ext cx="2209800" cy="8191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Ручка шариковая KIKI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Medium" pitchFamily="34" charset="0"/>
                <a:ea typeface="Montserrat Medium" pitchFamily="34" charset="-122"/>
                <a:cs typeface="Montserrat Medium" pitchFamily="34" charset="-120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390/03</a:t>
            </a:r>
            <a:endParaRPr lang="en-US" sz="1275" dirty="0"/>
          </a:p>
          <a:p>
            <a:pPr marL="0" indent="0" algn="l">
              <a:lnSpc>
                <a:spcPts val="1575"/>
              </a:lnSpc>
              <a:buNone/>
            </a:pPr>
            <a:r>
              <a:rPr lang="en-US" sz="127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пластик</a:t>
            </a:r>
            <a:endParaRPr lang="en-US" sz="1275" dirty="0"/>
          </a:p>
        </p:txBody>
      </p:sp>
      <p:sp>
        <p:nvSpPr>
          <p:cNvPr id="13" name="Text 5"/>
          <p:cNvSpPr/>
          <p:nvPr/>
        </p:nvSpPr>
        <p:spPr>
          <a:xfrm>
            <a:off x="12649200" y="2009775"/>
            <a:ext cx="4914900" cy="15144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Для</a:t>
            </a:r>
            <a:r>
              <a:rPr lang="en-US" sz="1500" kern="0" spc="28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маркетологов и</a:t>
            </a:r>
            <a:r>
              <a:rPr lang="en-US" sz="1500" kern="0" spc="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ритейлеров</a:t>
            </a:r>
            <a:r>
              <a:rPr lang="en-US" sz="1500" kern="0" spc="25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endParaRPr lang="en-US" sz="1500" dirty="0"/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превращающих гордость</a:t>
            </a:r>
            <a:r>
              <a:rPr lang="en-US" sz="1500" kern="0" spc="-18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</a:t>
            </a:r>
            <a:r>
              <a:rPr lang="en-US" sz="1500" kern="0" spc="-24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продукт</a:t>
            </a:r>
            <a:r>
              <a:rPr lang="en-US" sz="1500" kern="0" spc="-21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</a:t>
            </a:r>
            <a:r>
              <a:rPr lang="en-US" sz="1500" kern="0" spc="-12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узнаваемый визуальный стиль. Сет идеален для запусков новых линеек и программ лояльности как символ открытости и безупречного качества</a:t>
            </a:r>
            <a:r>
              <a:rPr lang="en-US" sz="1500" kern="0" spc="-19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,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стоящего</a:t>
            </a:r>
            <a:r>
              <a:rPr lang="en-US" sz="1500" kern="0" spc="-135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за каждым </a:t>
            </a: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знаком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</a:t>
            </a:r>
            <a:endParaRPr lang="ru-RU" sz="1500" dirty="0">
              <a:solidFill>
                <a:srgbClr val="5C2A48"/>
              </a:solidFill>
              <a:latin typeface="Montserrat Medium" pitchFamily="34" charset="0"/>
              <a:ea typeface="Montserrat Medium" pitchFamily="34" charset="-122"/>
              <a:cs typeface="Montserrat Medium" pitchFamily="34" charset="-120"/>
            </a:endParaRPr>
          </a:p>
          <a:p>
            <a:pPr marL="0" indent="0" algn="l">
              <a:lnSpc>
                <a:spcPts val="1875"/>
              </a:lnSpc>
              <a:buNone/>
            </a:pPr>
            <a:r>
              <a:rPr lang="en-US" sz="1500" dirty="0" err="1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на</a:t>
            </a:r>
            <a:r>
              <a:rPr lang="en-US" sz="1500" dirty="0">
                <a:solidFill>
                  <a:srgbClr val="5C2A48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 упаковке.</a:t>
            </a:r>
            <a:endParaRPr lang="en-US" sz="1500" dirty="0"/>
          </a:p>
        </p:txBody>
      </p:sp>
      <p:sp>
        <p:nvSpPr>
          <p:cNvPr id="14" name="Text 6"/>
          <p:cNvSpPr/>
          <p:nvPr/>
        </p:nvSpPr>
        <p:spPr>
          <a:xfrm>
            <a:off x="12696825" y="666750"/>
            <a:ext cx="2914650" cy="1047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КАПСУЛА </a:t>
            </a:r>
            <a:endParaRPr lang="en-US" sz="3375" dirty="0"/>
          </a:p>
          <a:p>
            <a:pPr marL="0" indent="0" algn="l">
              <a:lnSpc>
                <a:spcPts val="4200"/>
              </a:lnSpc>
              <a:buNone/>
            </a:pPr>
            <a:r>
              <a:rPr lang="en-US" sz="3375" b="1" dirty="0">
                <a:solidFill>
                  <a:srgbClr val="5C2A48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“ЭТИКЕТКА”</a:t>
            </a:r>
            <a:endParaRPr lang="en-US" sz="3375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Монтажная область 1авепи 1" descr="preencoded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8278475" cy="10287000"/>
          </a:xfrm>
          <a:prstGeom prst="rect">
            <a:avLst/>
          </a:prstGeom>
        </p:spPr>
      </p:pic>
      <p:pic>
        <p:nvPicPr>
          <p:cNvPr id="3" name="dddddвСddddddddРесурс 1лого хэппи гифтс 2" descr="preencoded.png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6059150" y="733425"/>
            <a:ext cx="1304925" cy="857250"/>
          </a:xfrm>
          <a:prstGeom prst="rect">
            <a:avLst/>
          </a:prstGeom>
        </p:spPr>
      </p:pic>
      <p:sp>
        <p:nvSpPr>
          <p:cNvPr id="4" name="Rectangle 19"/>
          <p:cNvSpPr/>
          <p:nvPr/>
        </p:nvSpPr>
        <p:spPr>
          <a:xfrm>
            <a:off x="1438275" y="8601075"/>
            <a:ext cx="3228975" cy="638175"/>
          </a:xfrm>
          <a:prstGeom prst="roundRect">
            <a:avLst>
              <a:gd name="adj" fmla="val 55224"/>
            </a:avLst>
          </a:prstGeom>
          <a:ln w="19050">
            <a:solidFill>
              <a:srgbClr val="FFE500"/>
            </a:solidFill>
            <a:prstDash val="solid"/>
          </a:ln>
        </p:spPr>
      </p:sp>
      <p:pic>
        <p:nvPicPr>
          <p:cNvPr id="5" name="Group 47" descr="preencoded.png"/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10258425" y="8591550"/>
            <a:ext cx="3895725" cy="657225"/>
          </a:xfrm>
          <a:prstGeom prst="rect">
            <a:avLst/>
          </a:prstGeom>
        </p:spPr>
      </p:pic>
      <p:pic>
        <p:nvPicPr>
          <p:cNvPr id="6" name="Group 48" descr="preencoded.png"/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5358024" y="8591550"/>
            <a:ext cx="4038600" cy="657225"/>
          </a:xfrm>
          <a:prstGeom prst="rect">
            <a:avLst/>
          </a:prstGeom>
        </p:spPr>
      </p:pic>
      <p:sp>
        <p:nvSpPr>
          <p:cNvPr id="7" name="HAPPY GIFTS"/>
          <p:cNvSpPr/>
          <p:nvPr/>
        </p:nvSpPr>
        <p:spPr>
          <a:xfrm>
            <a:off x="1371600" y="2847975"/>
            <a:ext cx="10934700" cy="148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FFE5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СОЗДАЙТЕ ИСТОРИЮ ВАШЕГО </a:t>
            </a:r>
            <a:endParaRPr lang="en-US" sz="4800" dirty="0"/>
          </a:p>
          <a:p>
            <a:pPr marL="0" indent="0" algn="l">
              <a:lnSpc>
                <a:spcPts val="6000"/>
              </a:lnSpc>
              <a:buNone/>
            </a:pPr>
            <a:r>
              <a:rPr lang="en-US" sz="4800" b="1" dirty="0">
                <a:solidFill>
                  <a:srgbClr val="FFE500"/>
                </a:solidFill>
                <a:latin typeface="Montserrat Bold" pitchFamily="34" charset="0"/>
                <a:ea typeface="Montserrat Bold" pitchFamily="34" charset="-122"/>
                <a:cs typeface="Montserrat Bold" pitchFamily="34" charset="-120"/>
              </a:rPr>
              <a:t>БРЕНДА ВМЕСТЕ С HAPPY GIFTS</a:t>
            </a:r>
            <a:endParaRPr lang="en-US" sz="4800" dirty="0"/>
          </a:p>
        </p:txBody>
      </p:sp>
      <p:sp>
        <p:nvSpPr>
          <p:cNvPr id="8" name="7 800 200-36-90"/>
          <p:cNvSpPr/>
          <p:nvPr/>
        </p:nvSpPr>
        <p:spPr>
          <a:xfrm>
            <a:off x="1543050" y="8734425"/>
            <a:ext cx="301942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+ 7 (800) 200-36-90</a:t>
            </a:r>
            <a:endParaRPr lang="en-US" sz="2400" dirty="0"/>
          </a:p>
        </p:txBody>
      </p:sp>
      <p:sp>
        <p:nvSpPr>
          <p:cNvPr id="9" name="Text 3"/>
          <p:cNvSpPr/>
          <p:nvPr/>
        </p:nvSpPr>
        <p:spPr>
          <a:xfrm>
            <a:off x="1543050" y="5629275"/>
            <a:ext cx="9953625" cy="7429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Капсулы можно использовать готовыми под задачи клиента.</a:t>
            </a:r>
            <a:endParaRPr lang="en-US" sz="2400" dirty="0"/>
          </a:p>
          <a:p>
            <a:pPr marL="0" indent="0" algn="l">
              <a:lnSpc>
                <a:spcPts val="3000"/>
              </a:lnSpc>
              <a:buNone/>
            </a:pPr>
            <a:r>
              <a:rPr lang="en-US" sz="2400" dirty="0">
                <a:solidFill>
                  <a:srgbClr val="FFE500"/>
                </a:solidFill>
                <a:latin typeface="Montserrat Medium" pitchFamily="34" charset="0"/>
                <a:ea typeface="Montserrat Medium" pitchFamily="34" charset="-122"/>
                <a:cs typeface="Montserrat Medium" pitchFamily="34" charset="-120"/>
              </a:rPr>
              <a:t>Все товары из каталога, полный спект персонализации.</a:t>
            </a:r>
            <a:endParaRPr lang="en-US" sz="2400" dirty="0"/>
          </a:p>
        </p:txBody>
      </p:sp>
      <p:sp>
        <p:nvSpPr>
          <p:cNvPr id="10" name="happygiftsru"/>
          <p:cNvSpPr/>
          <p:nvPr/>
        </p:nvSpPr>
        <p:spPr>
          <a:xfrm>
            <a:off x="10487025" y="8724900"/>
            <a:ext cx="2047875" cy="3714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400" u="sng" dirty="0">
                <a:solidFill>
                  <a:srgbClr val="5C2A48"/>
                </a:solidFill>
                <a:uFill>
                  <a:solidFill>
                    <a:srgbClr val="5C2A48"/>
                  </a:solidFill>
                </a:uFill>
                <a:latin typeface="Montserrat Regular" pitchFamily="34" charset="0"/>
                <a:ea typeface="Montserrat Regular" pitchFamily="34" charset="-122"/>
                <a:cs typeface="Montserrat Regular" pitchFamily="34" charset="-120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happygifts.ru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1605</Words>
  <Application>Microsoft Office PowerPoint</Application>
  <PresentationFormat>Произвольный</PresentationFormat>
  <Paragraphs>356</Paragraphs>
  <Slides>22</Slides>
  <Notes>22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7" baseType="lpstr">
      <vt:lpstr>Arial</vt:lpstr>
      <vt:lpstr>Montserrat Regular</vt:lpstr>
      <vt:lpstr>Montserrat Bold</vt:lpstr>
      <vt:lpstr>Montserrat Medium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PC</cp:lastModifiedBy>
  <cp:revision>3</cp:revision>
  <dcterms:created xsi:type="dcterms:W3CDTF">2026-08-20T08:47:02Z</dcterms:created>
  <dcterms:modified xsi:type="dcterms:W3CDTF">2026-08-20T09:09:21Z</dcterms:modified>
</cp:coreProperties>
</file>